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9" r:id="rId1"/>
  </p:sldMasterIdLst>
  <p:notesMasterIdLst>
    <p:notesMasterId r:id="rId23"/>
  </p:notesMasterIdLst>
  <p:sldIdLst>
    <p:sldId id="256" r:id="rId2"/>
    <p:sldId id="257" r:id="rId3"/>
    <p:sldId id="258" r:id="rId4"/>
    <p:sldId id="275" r:id="rId5"/>
    <p:sldId id="259" r:id="rId6"/>
    <p:sldId id="260" r:id="rId7"/>
    <p:sldId id="276" r:id="rId8"/>
    <p:sldId id="277" r:id="rId9"/>
    <p:sldId id="278" r:id="rId10"/>
    <p:sldId id="279" r:id="rId11"/>
    <p:sldId id="280" r:id="rId12"/>
    <p:sldId id="281" r:id="rId13"/>
    <p:sldId id="282" r:id="rId14"/>
    <p:sldId id="283" r:id="rId15"/>
    <p:sldId id="285" r:id="rId16"/>
    <p:sldId id="286" r:id="rId17"/>
    <p:sldId id="269" r:id="rId18"/>
    <p:sldId id="270" r:id="rId19"/>
    <p:sldId id="272" r:id="rId20"/>
    <p:sldId id="273" r:id="rId21"/>
    <p:sldId id="274" r:id="rId22"/>
  </p:sldIdLst>
  <p:sldSz cx="14630400" cy="8229600"/>
  <p:notesSz cx="14630400" cy="8229600"/>
  <p:embeddedFontLst>
    <p:embeddedFont>
      <p:font typeface="Gelasio" panose="020B0604020202020204" charset="0"/>
      <p:regular r:id="rId24"/>
      <p:bold r:id="rId25"/>
      <p:italic r:id="rId26"/>
      <p:boldItalic r:id="rId27"/>
    </p:embeddedFont>
    <p:embeddedFont>
      <p:font typeface="Gelasio SemiBold" panose="020B0604020202020204" charset="0"/>
      <p:regular r:id="rId28"/>
      <p:bold r:id="rId29"/>
      <p:italic r:id="rId30"/>
      <p:boldItalic r:id="rId31"/>
    </p:embeddedFont>
    <p:embeddedFont>
      <p:font typeface="Calibri" panose="020F0502020204030204" pitchFamily="34" charset="0"/>
      <p:regular r:id="rId32"/>
      <p:bold r:id="rId33"/>
      <p:italic r:id="rId34"/>
      <p:boldItalic r:id="rId35"/>
    </p:embeddedFont>
    <p:embeddedFont>
      <p:font typeface="Lato" panose="020B0604020202020204" charset="0"/>
      <p:regular r:id="rId36"/>
      <p:bold r:id="rId37"/>
      <p:italic r:id="rId38"/>
      <p:boldItalic r:id="rId39"/>
    </p:embeddedFont>
    <p:embeddedFont>
      <p:font typeface="Cambria" panose="02040503050406030204" pitchFamily="18"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15" y="77"/>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8.fntdata"/></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jpg>
</file>

<file path=ppt/media/image3.jp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6340475" cy="4127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8286750" y="0"/>
            <a:ext cx="6340475" cy="41275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7816850"/>
            <a:ext cx="6340475" cy="41275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8286750" y="7816850"/>
            <a:ext cx="6340475" cy="41275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sz="12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1:notes"/>
          <p:cNvSpPr>
            <a:spLocks noGrp="1" noRot="1" noChangeAspect="1"/>
          </p:cNvSpPr>
          <p:nvPr>
            <p:ph type="sldImg" idx="2"/>
          </p:nvPr>
        </p:nvSpPr>
        <p:spPr>
          <a:xfrm>
            <a:off x="4552950" y="642938"/>
            <a:ext cx="3086100" cy="173513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 name="Google Shape;129;p1:notes"/>
          <p:cNvSpPr txBox="1">
            <a:spLocks noGrp="1"/>
          </p:cNvSpPr>
          <p:nvPr>
            <p:ph type="body" idx="1"/>
          </p:nvPr>
        </p:nvSpPr>
        <p:spPr>
          <a:xfrm>
            <a:off x="1219200" y="2475309"/>
            <a:ext cx="9753600" cy="2025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0" name="Google Shape;130;p1:notes"/>
          <p:cNvSpPr txBox="1">
            <a:spLocks noGrp="1"/>
          </p:cNvSpPr>
          <p:nvPr>
            <p:ph type="sldNum" idx="12"/>
          </p:nvPr>
        </p:nvSpPr>
        <p:spPr>
          <a:xfrm>
            <a:off x="6905979" y="4885432"/>
            <a:ext cx="5283300" cy="258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5: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585219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5: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943687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5: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61189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5: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504155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5: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045466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5: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08330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5: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74552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14:notes"/>
          <p:cNvSpPr>
            <a:spLocks noGrp="1" noRot="1" noChangeAspect="1"/>
          </p:cNvSpPr>
          <p:nvPr>
            <p:ph type="sldImg" idx="2"/>
          </p:nvPr>
        </p:nvSpPr>
        <p:spPr>
          <a:xfrm>
            <a:off x="4552950" y="642938"/>
            <a:ext cx="3086100" cy="173513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6" name="Google Shape;316;p14:notes"/>
          <p:cNvSpPr txBox="1">
            <a:spLocks noGrp="1"/>
          </p:cNvSpPr>
          <p:nvPr>
            <p:ph type="body" idx="1"/>
          </p:nvPr>
        </p:nvSpPr>
        <p:spPr>
          <a:xfrm>
            <a:off x="1219200" y="2475309"/>
            <a:ext cx="9753600" cy="2025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14:notes"/>
          <p:cNvSpPr txBox="1">
            <a:spLocks noGrp="1"/>
          </p:cNvSpPr>
          <p:nvPr>
            <p:ph type="sldNum" idx="12"/>
          </p:nvPr>
        </p:nvSpPr>
        <p:spPr>
          <a:xfrm>
            <a:off x="6905979" y="4885432"/>
            <a:ext cx="5283300" cy="258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15:notes"/>
          <p:cNvSpPr>
            <a:spLocks noGrp="1" noRot="1" noChangeAspect="1"/>
          </p:cNvSpPr>
          <p:nvPr>
            <p:ph type="sldImg" idx="2"/>
          </p:nvPr>
        </p:nvSpPr>
        <p:spPr>
          <a:xfrm>
            <a:off x="4552950" y="642938"/>
            <a:ext cx="3086100" cy="173513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5" name="Google Shape;335;p15:notes"/>
          <p:cNvSpPr txBox="1">
            <a:spLocks noGrp="1"/>
          </p:cNvSpPr>
          <p:nvPr>
            <p:ph type="body" idx="1"/>
          </p:nvPr>
        </p:nvSpPr>
        <p:spPr>
          <a:xfrm>
            <a:off x="1219200" y="2475309"/>
            <a:ext cx="9753600" cy="2025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6" name="Google Shape;336;p15:notes"/>
          <p:cNvSpPr txBox="1">
            <a:spLocks noGrp="1"/>
          </p:cNvSpPr>
          <p:nvPr>
            <p:ph type="sldNum" idx="12"/>
          </p:nvPr>
        </p:nvSpPr>
        <p:spPr>
          <a:xfrm>
            <a:off x="6905979" y="4885432"/>
            <a:ext cx="5283300" cy="258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17: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1" name="Google Shape;391;p17: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2:notes"/>
          <p:cNvSpPr>
            <a:spLocks noGrp="1" noRot="1" noChangeAspect="1"/>
          </p:cNvSpPr>
          <p:nvPr>
            <p:ph type="sldImg" idx="2"/>
          </p:nvPr>
        </p:nvSpPr>
        <p:spPr>
          <a:xfrm>
            <a:off x="4552950" y="642938"/>
            <a:ext cx="3086100" cy="173513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 name="Google Shape;137;p2:notes"/>
          <p:cNvSpPr txBox="1">
            <a:spLocks noGrp="1"/>
          </p:cNvSpPr>
          <p:nvPr>
            <p:ph type="body" idx="1"/>
          </p:nvPr>
        </p:nvSpPr>
        <p:spPr>
          <a:xfrm>
            <a:off x="1219200" y="2475309"/>
            <a:ext cx="9753600" cy="2025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8" name="Google Shape;138;p2:notes"/>
          <p:cNvSpPr txBox="1">
            <a:spLocks noGrp="1"/>
          </p:cNvSpPr>
          <p:nvPr>
            <p:ph type="sldNum" idx="12"/>
          </p:nvPr>
        </p:nvSpPr>
        <p:spPr>
          <a:xfrm>
            <a:off x="6905979" y="4885432"/>
            <a:ext cx="5283300" cy="258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p18: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9" name="Google Shape;399;p18: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19: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6" name="Google Shape;406;p19: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3: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p3: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1" name="Google Shape;161;p3:notes"/>
          <p:cNvSpPr txBox="1">
            <a:spLocks noGrp="1"/>
          </p:cNvSpPr>
          <p:nvPr>
            <p:ph type="sldNum" idx="12"/>
          </p:nvPr>
        </p:nvSpPr>
        <p:spPr>
          <a:xfrm>
            <a:off x="8286750" y="7816850"/>
            <a:ext cx="6340475" cy="41275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3: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p3: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1" name="Google Shape;161;p3:notes"/>
          <p:cNvSpPr txBox="1">
            <a:spLocks noGrp="1"/>
          </p:cNvSpPr>
          <p:nvPr>
            <p:ph type="sldNum" idx="12"/>
          </p:nvPr>
        </p:nvSpPr>
        <p:spPr>
          <a:xfrm>
            <a:off x="8286750" y="7816850"/>
            <a:ext cx="6340475" cy="41275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Tree>
    <p:extLst>
      <p:ext uri="{BB962C8B-B14F-4D97-AF65-F5344CB8AC3E}">
        <p14:creationId xmlns:p14="http://schemas.microsoft.com/office/powerpoint/2010/main" val="1286574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4: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2" name="Google Shape;172;p4: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5: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5: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382178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5: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312341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1463675" y="3960813"/>
            <a:ext cx="11703050" cy="324008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5:notes"/>
          <p:cNvSpPr>
            <a:spLocks noGrp="1" noRot="1" noChangeAspect="1"/>
          </p:cNvSpPr>
          <p:nvPr>
            <p:ph type="sldImg" idx="2"/>
          </p:nvPr>
        </p:nvSpPr>
        <p:spPr>
          <a:xfrm>
            <a:off x="4845050" y="1028700"/>
            <a:ext cx="4940300" cy="2778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589127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lide 1 master">
  <p:cSld name="Slide 1 master">
    <p:bg>
      <p:bgPr>
        <a:solidFill>
          <a:srgbClr val="000000"/>
        </a:solidFill>
        <a:effectLst/>
      </p:bgPr>
    </p:bg>
    <p:spTree>
      <p:nvGrpSpPr>
        <p:cNvPr id="1" name="Shape 17"/>
        <p:cNvGrpSpPr/>
        <p:nvPr/>
      </p:nvGrpSpPr>
      <p:grpSpPr>
        <a:xfrm>
          <a:off x="0" y="0"/>
          <a:ext cx="0" cy="0"/>
          <a:chOff x="0" y="0"/>
          <a:chExt cx="0" cy="0"/>
        </a:xfrm>
      </p:grpSpPr>
      <p:sp>
        <p:nvSpPr>
          <p:cNvPr id="18" name="Google Shape;18;p2"/>
          <p:cNvSpPr/>
          <p:nvPr/>
        </p:nvSpPr>
        <p:spPr>
          <a:xfrm>
            <a:off x="0" y="0"/>
            <a:ext cx="14630400" cy="8229600"/>
          </a:xfrm>
          <a:prstGeom prst="rect">
            <a:avLst/>
          </a:prstGeom>
          <a:solidFill>
            <a:srgbClr val="DDD6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
          <p:cNvSpPr/>
          <p:nvPr/>
        </p:nvSpPr>
        <p:spPr>
          <a:xfrm>
            <a:off x="0" y="0"/>
            <a:ext cx="14630400" cy="8229600"/>
          </a:xfrm>
          <a:prstGeom prst="rect">
            <a:avLst/>
          </a:prstGeom>
          <a:solidFill>
            <a:srgbClr val="EFEC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 name="Google Shape;20;p2" descr="preencoded.png">
            <a:hlinkClick r:id="rId2"/>
          </p:cNvPr>
          <p:cNvPicPr preferRelativeResize="0"/>
          <p:nvPr/>
        </p:nvPicPr>
        <p:blipFill rotWithShape="1">
          <a:blip r:embed="rId3">
            <a:alphaModFix/>
          </a:blip>
          <a:srcRect/>
          <a:stretch/>
        </p:blipFill>
        <p:spPr>
          <a:xfrm>
            <a:off x="12839215" y="7749540"/>
            <a:ext cx="1722604" cy="411480"/>
          </a:xfrm>
          <a:prstGeom prst="rect">
            <a:avLst/>
          </a:prstGeom>
          <a:noFill/>
          <a:ln>
            <a:noFill/>
          </a:ln>
        </p:spPr>
      </p:pic>
      <p:sp>
        <p:nvSpPr>
          <p:cNvPr id="21" name="Google Shape;21;p2"/>
          <p:cNvSpPr txBox="1">
            <a:spLocks noGrp="1"/>
          </p:cNvSpPr>
          <p:nvPr>
            <p:ph type="sldNum" idx="12"/>
          </p:nvPr>
        </p:nvSpPr>
        <p:spPr>
          <a:xfrm>
            <a:off x="13690854" y="7599761"/>
            <a:ext cx="877800" cy="292500"/>
          </a:xfrm>
          <a:prstGeom prst="rect">
            <a:avLst/>
          </a:prstGeom>
        </p:spPr>
        <p:txBody>
          <a:bodyPr spcFirstLastPara="1" wrap="square" lIns="0" tIns="0" rIns="0" bIns="0" anchor="t" anchorCtr="0">
            <a:spAutoFit/>
          </a:bodyPr>
          <a:lstStyle>
            <a:lvl1pPr lvl="0">
              <a:buNone/>
              <a:defRPr sz="1900">
                <a:solidFill>
                  <a:schemeClr val="dk1"/>
                </a:solidFill>
                <a:latin typeface="Calibri"/>
                <a:ea typeface="Calibri"/>
                <a:cs typeface="Calibri"/>
                <a:sym typeface="Calibri"/>
              </a:defRPr>
            </a:lvl1pPr>
            <a:lvl2pPr lvl="1">
              <a:buNone/>
              <a:defRPr sz="1900">
                <a:solidFill>
                  <a:schemeClr val="dk1"/>
                </a:solidFill>
                <a:latin typeface="Calibri"/>
                <a:ea typeface="Calibri"/>
                <a:cs typeface="Calibri"/>
                <a:sym typeface="Calibri"/>
              </a:defRPr>
            </a:lvl2pPr>
            <a:lvl3pPr lvl="2">
              <a:buNone/>
              <a:defRPr sz="1900">
                <a:solidFill>
                  <a:schemeClr val="dk1"/>
                </a:solidFill>
                <a:latin typeface="Calibri"/>
                <a:ea typeface="Calibri"/>
                <a:cs typeface="Calibri"/>
                <a:sym typeface="Calibri"/>
              </a:defRPr>
            </a:lvl3pPr>
            <a:lvl4pPr lvl="3">
              <a:buNone/>
              <a:defRPr sz="1900">
                <a:solidFill>
                  <a:schemeClr val="dk1"/>
                </a:solidFill>
                <a:latin typeface="Calibri"/>
                <a:ea typeface="Calibri"/>
                <a:cs typeface="Calibri"/>
                <a:sym typeface="Calibri"/>
              </a:defRPr>
            </a:lvl4pPr>
            <a:lvl5pPr lvl="4">
              <a:buNone/>
              <a:defRPr sz="1900">
                <a:solidFill>
                  <a:schemeClr val="dk1"/>
                </a:solidFill>
                <a:latin typeface="Calibri"/>
                <a:ea typeface="Calibri"/>
                <a:cs typeface="Calibri"/>
                <a:sym typeface="Calibri"/>
              </a:defRPr>
            </a:lvl5pPr>
            <a:lvl6pPr lvl="5">
              <a:buNone/>
              <a:defRPr sz="1900">
                <a:solidFill>
                  <a:schemeClr val="dk1"/>
                </a:solidFill>
                <a:latin typeface="Calibri"/>
                <a:ea typeface="Calibri"/>
                <a:cs typeface="Calibri"/>
                <a:sym typeface="Calibri"/>
              </a:defRPr>
            </a:lvl6pPr>
            <a:lvl7pPr lvl="6">
              <a:buNone/>
              <a:defRPr sz="1900">
                <a:solidFill>
                  <a:schemeClr val="dk1"/>
                </a:solidFill>
                <a:latin typeface="Calibri"/>
                <a:ea typeface="Calibri"/>
                <a:cs typeface="Calibri"/>
                <a:sym typeface="Calibri"/>
              </a:defRPr>
            </a:lvl7pPr>
            <a:lvl8pPr lvl="7">
              <a:buNone/>
              <a:defRPr sz="1900">
                <a:solidFill>
                  <a:schemeClr val="dk1"/>
                </a:solidFill>
                <a:latin typeface="Calibri"/>
                <a:ea typeface="Calibri"/>
                <a:cs typeface="Calibri"/>
                <a:sym typeface="Calibri"/>
              </a:defRPr>
            </a:lvl8pPr>
            <a:lvl9pPr lvl="8">
              <a:buNone/>
              <a:defRPr sz="1900">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lide 2 master">
  <p:cSld name="Slide 2 master">
    <p:spTree>
      <p:nvGrpSpPr>
        <p:cNvPr id="1" name="Shape 22"/>
        <p:cNvGrpSpPr/>
        <p:nvPr/>
      </p:nvGrpSpPr>
      <p:grpSpPr>
        <a:xfrm>
          <a:off x="0" y="0"/>
          <a:ext cx="0" cy="0"/>
          <a:chOff x="0" y="0"/>
          <a:chExt cx="0" cy="0"/>
        </a:xfrm>
      </p:grpSpPr>
      <p:sp>
        <p:nvSpPr>
          <p:cNvPr id="23" name="Google Shape;23;p3"/>
          <p:cNvSpPr/>
          <p:nvPr/>
        </p:nvSpPr>
        <p:spPr>
          <a:xfrm>
            <a:off x="0" y="0"/>
            <a:ext cx="14630400" cy="8229600"/>
          </a:xfrm>
          <a:prstGeom prst="rect">
            <a:avLst/>
          </a:prstGeom>
          <a:solidFill>
            <a:srgbClr val="DDCFB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3"/>
          <p:cNvSpPr/>
          <p:nvPr/>
        </p:nvSpPr>
        <p:spPr>
          <a:xfrm>
            <a:off x="0" y="0"/>
            <a:ext cx="14630400" cy="8229600"/>
          </a:xfrm>
          <a:prstGeom prst="rect">
            <a:avLst/>
          </a:prstGeom>
          <a:solidFill>
            <a:srgbClr val="F9F6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5" name="Google Shape;25;p3"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
        <p:nvSpPr>
          <p:cNvPr id="26" name="Google Shape;26;p3"/>
          <p:cNvSpPr txBox="1">
            <a:spLocks noGrp="1"/>
          </p:cNvSpPr>
          <p:nvPr>
            <p:ph type="sldNum" idx="12"/>
          </p:nvPr>
        </p:nvSpPr>
        <p:spPr>
          <a:xfrm>
            <a:off x="13690854" y="7599761"/>
            <a:ext cx="877800" cy="292500"/>
          </a:xfrm>
          <a:prstGeom prst="rect">
            <a:avLst/>
          </a:prstGeom>
        </p:spPr>
        <p:txBody>
          <a:bodyPr spcFirstLastPara="1" wrap="square" lIns="0" tIns="0" rIns="0" bIns="0" anchor="t" anchorCtr="0">
            <a:spAutoFit/>
          </a:bodyPr>
          <a:lstStyle>
            <a:lvl1pPr lvl="0">
              <a:buNone/>
              <a:defRPr sz="1900">
                <a:solidFill>
                  <a:schemeClr val="dk1"/>
                </a:solidFill>
                <a:latin typeface="Calibri"/>
                <a:ea typeface="Calibri"/>
                <a:cs typeface="Calibri"/>
                <a:sym typeface="Calibri"/>
              </a:defRPr>
            </a:lvl1pPr>
            <a:lvl2pPr lvl="1">
              <a:buNone/>
              <a:defRPr sz="1900">
                <a:solidFill>
                  <a:schemeClr val="dk1"/>
                </a:solidFill>
                <a:latin typeface="Calibri"/>
                <a:ea typeface="Calibri"/>
                <a:cs typeface="Calibri"/>
                <a:sym typeface="Calibri"/>
              </a:defRPr>
            </a:lvl2pPr>
            <a:lvl3pPr lvl="2">
              <a:buNone/>
              <a:defRPr sz="1900">
                <a:solidFill>
                  <a:schemeClr val="dk1"/>
                </a:solidFill>
                <a:latin typeface="Calibri"/>
                <a:ea typeface="Calibri"/>
                <a:cs typeface="Calibri"/>
                <a:sym typeface="Calibri"/>
              </a:defRPr>
            </a:lvl3pPr>
            <a:lvl4pPr lvl="3">
              <a:buNone/>
              <a:defRPr sz="1900">
                <a:solidFill>
                  <a:schemeClr val="dk1"/>
                </a:solidFill>
                <a:latin typeface="Calibri"/>
                <a:ea typeface="Calibri"/>
                <a:cs typeface="Calibri"/>
                <a:sym typeface="Calibri"/>
              </a:defRPr>
            </a:lvl4pPr>
            <a:lvl5pPr lvl="4">
              <a:buNone/>
              <a:defRPr sz="1900">
                <a:solidFill>
                  <a:schemeClr val="dk1"/>
                </a:solidFill>
                <a:latin typeface="Calibri"/>
                <a:ea typeface="Calibri"/>
                <a:cs typeface="Calibri"/>
                <a:sym typeface="Calibri"/>
              </a:defRPr>
            </a:lvl5pPr>
            <a:lvl6pPr lvl="5">
              <a:buNone/>
              <a:defRPr sz="1900">
                <a:solidFill>
                  <a:schemeClr val="dk1"/>
                </a:solidFill>
                <a:latin typeface="Calibri"/>
                <a:ea typeface="Calibri"/>
                <a:cs typeface="Calibri"/>
                <a:sym typeface="Calibri"/>
              </a:defRPr>
            </a:lvl6pPr>
            <a:lvl7pPr lvl="6">
              <a:buNone/>
              <a:defRPr sz="1900">
                <a:solidFill>
                  <a:schemeClr val="dk1"/>
                </a:solidFill>
                <a:latin typeface="Calibri"/>
                <a:ea typeface="Calibri"/>
                <a:cs typeface="Calibri"/>
                <a:sym typeface="Calibri"/>
              </a:defRPr>
            </a:lvl7pPr>
            <a:lvl8pPr lvl="7">
              <a:buNone/>
              <a:defRPr sz="1900">
                <a:solidFill>
                  <a:schemeClr val="dk1"/>
                </a:solidFill>
                <a:latin typeface="Calibri"/>
                <a:ea typeface="Calibri"/>
                <a:cs typeface="Calibri"/>
                <a:sym typeface="Calibri"/>
              </a:defRPr>
            </a:lvl8pPr>
            <a:lvl9pPr lvl="8">
              <a:buNone/>
              <a:defRPr sz="1900">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725525" y="546862"/>
            <a:ext cx="5667375" cy="1316989"/>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4100" b="0" i="0">
                <a:solidFill>
                  <a:srgbClr val="443728"/>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7614919" y="2397963"/>
            <a:ext cx="6802119" cy="4722495"/>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sz="2800" b="0" i="0">
                <a:solidFill>
                  <a:schemeClr val="dk1"/>
                </a:solidFill>
                <a:latin typeface="Calibri"/>
                <a:ea typeface="Calibri"/>
                <a:cs typeface="Calibri"/>
                <a:sym typeface="Calibri"/>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0" name="Google Shape;30;p4"/>
          <p:cNvSpPr txBox="1">
            <a:spLocks noGrp="1"/>
          </p:cNvSpPr>
          <p:nvPr>
            <p:ph type="ftr" idx="11"/>
          </p:nvPr>
        </p:nvSpPr>
        <p:spPr>
          <a:xfrm>
            <a:off x="4974336" y="7653528"/>
            <a:ext cx="4681728" cy="411480"/>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4"/>
          <p:cNvSpPr txBox="1">
            <a:spLocks noGrp="1"/>
          </p:cNvSpPr>
          <p:nvPr>
            <p:ph type="dt" idx="10"/>
          </p:nvPr>
        </p:nvSpPr>
        <p:spPr>
          <a:xfrm>
            <a:off x="731520" y="7653528"/>
            <a:ext cx="3364992" cy="41148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10533888" y="7653528"/>
            <a:ext cx="3364992" cy="411480"/>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33"/>
        <p:cNvGrpSpPr/>
        <p:nvPr/>
      </p:nvGrpSpPr>
      <p:grpSpPr>
        <a:xfrm>
          <a:off x="0" y="0"/>
          <a:ext cx="0" cy="0"/>
          <a:chOff x="0" y="0"/>
          <a:chExt cx="0" cy="0"/>
        </a:xfrm>
      </p:grpSpPr>
      <p:sp>
        <p:nvSpPr>
          <p:cNvPr id="34" name="Google Shape;34;p5"/>
          <p:cNvSpPr txBox="1">
            <a:spLocks noGrp="1"/>
          </p:cNvSpPr>
          <p:nvPr>
            <p:ph type="ftr" idx="11"/>
          </p:nvPr>
        </p:nvSpPr>
        <p:spPr>
          <a:xfrm>
            <a:off x="4974336" y="7653528"/>
            <a:ext cx="4681728" cy="411480"/>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5"/>
          <p:cNvSpPr txBox="1">
            <a:spLocks noGrp="1"/>
          </p:cNvSpPr>
          <p:nvPr>
            <p:ph type="dt" idx="10"/>
          </p:nvPr>
        </p:nvSpPr>
        <p:spPr>
          <a:xfrm>
            <a:off x="731520" y="7653528"/>
            <a:ext cx="3364992" cy="41148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5"/>
          <p:cNvSpPr txBox="1">
            <a:spLocks noGrp="1"/>
          </p:cNvSpPr>
          <p:nvPr>
            <p:ph type="sldNum" idx="12"/>
          </p:nvPr>
        </p:nvSpPr>
        <p:spPr>
          <a:xfrm>
            <a:off x="10533888" y="7653528"/>
            <a:ext cx="3364992" cy="411480"/>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725525" y="546862"/>
            <a:ext cx="5667375" cy="1316989"/>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4100" b="0" i="0">
                <a:solidFill>
                  <a:srgbClr val="443728"/>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6"/>
          <p:cNvSpPr txBox="1">
            <a:spLocks noGrp="1"/>
          </p:cNvSpPr>
          <p:nvPr>
            <p:ph type="ftr" idx="11"/>
          </p:nvPr>
        </p:nvSpPr>
        <p:spPr>
          <a:xfrm>
            <a:off x="4974336" y="7653528"/>
            <a:ext cx="4681728" cy="411480"/>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6"/>
          <p:cNvSpPr txBox="1">
            <a:spLocks noGrp="1"/>
          </p:cNvSpPr>
          <p:nvPr>
            <p:ph type="dt" idx="10"/>
          </p:nvPr>
        </p:nvSpPr>
        <p:spPr>
          <a:xfrm>
            <a:off x="731520" y="7653528"/>
            <a:ext cx="3364992" cy="41148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6"/>
          <p:cNvSpPr txBox="1">
            <a:spLocks noGrp="1"/>
          </p:cNvSpPr>
          <p:nvPr>
            <p:ph type="sldNum" idx="12"/>
          </p:nvPr>
        </p:nvSpPr>
        <p:spPr>
          <a:xfrm>
            <a:off x="10533888" y="7653528"/>
            <a:ext cx="3364992" cy="411480"/>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lide 6 master">
  <p:cSld name="Slide 6 master">
    <p:bg>
      <p:bgPr>
        <a:solidFill>
          <a:srgbClr val="000000"/>
        </a:solidFill>
        <a:effectLst/>
      </p:bgPr>
    </p:bg>
    <p:spTree>
      <p:nvGrpSpPr>
        <p:cNvPr id="1" name="Shape 42"/>
        <p:cNvGrpSpPr/>
        <p:nvPr/>
      </p:nvGrpSpPr>
      <p:grpSpPr>
        <a:xfrm>
          <a:off x="0" y="0"/>
          <a:ext cx="0" cy="0"/>
          <a:chOff x="0" y="0"/>
          <a:chExt cx="0" cy="0"/>
        </a:xfrm>
      </p:grpSpPr>
      <p:sp>
        <p:nvSpPr>
          <p:cNvPr id="43" name="Google Shape;43;p7"/>
          <p:cNvSpPr/>
          <p:nvPr/>
        </p:nvSpPr>
        <p:spPr>
          <a:xfrm>
            <a:off x="0" y="0"/>
            <a:ext cx="14630400" cy="8229600"/>
          </a:xfrm>
          <a:prstGeom prst="rect">
            <a:avLst/>
          </a:prstGeom>
          <a:solidFill>
            <a:srgbClr val="DDD6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7"/>
          <p:cNvSpPr/>
          <p:nvPr/>
        </p:nvSpPr>
        <p:spPr>
          <a:xfrm>
            <a:off x="0" y="0"/>
            <a:ext cx="14630400" cy="8229600"/>
          </a:xfrm>
          <a:prstGeom prst="rect">
            <a:avLst/>
          </a:prstGeom>
          <a:solidFill>
            <a:srgbClr val="EFEC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5" name="Google Shape;45;p7" descr="preencoded.png">
            <a:hlinkClick r:id="rId2"/>
          </p:cNvPr>
          <p:cNvPicPr preferRelativeResize="0"/>
          <p:nvPr/>
        </p:nvPicPr>
        <p:blipFill rotWithShape="1">
          <a:blip r:embed="rId3">
            <a:alphaModFix/>
          </a:blip>
          <a:srcRect/>
          <a:stretch/>
        </p:blipFill>
        <p:spPr>
          <a:xfrm>
            <a:off x="12839215" y="7749540"/>
            <a:ext cx="1722604" cy="411480"/>
          </a:xfrm>
          <a:prstGeom prst="rect">
            <a:avLst/>
          </a:prstGeom>
          <a:noFill/>
          <a:ln>
            <a:noFill/>
          </a:ln>
        </p:spPr>
      </p:pic>
      <p:sp>
        <p:nvSpPr>
          <p:cNvPr id="46" name="Google Shape;46;p7"/>
          <p:cNvSpPr txBox="1">
            <a:spLocks noGrp="1"/>
          </p:cNvSpPr>
          <p:nvPr>
            <p:ph type="sldNum" idx="12"/>
          </p:nvPr>
        </p:nvSpPr>
        <p:spPr>
          <a:xfrm>
            <a:off x="13690854" y="7599761"/>
            <a:ext cx="877800" cy="292500"/>
          </a:xfrm>
          <a:prstGeom prst="rect">
            <a:avLst/>
          </a:prstGeom>
        </p:spPr>
        <p:txBody>
          <a:bodyPr spcFirstLastPara="1" wrap="square" lIns="0" tIns="0" rIns="0" bIns="0" anchor="t" anchorCtr="0">
            <a:spAutoFit/>
          </a:bodyPr>
          <a:lstStyle>
            <a:lvl1pPr lvl="0">
              <a:buNone/>
              <a:defRPr sz="1900">
                <a:solidFill>
                  <a:schemeClr val="dk1"/>
                </a:solidFill>
                <a:latin typeface="Calibri"/>
                <a:ea typeface="Calibri"/>
                <a:cs typeface="Calibri"/>
                <a:sym typeface="Calibri"/>
              </a:defRPr>
            </a:lvl1pPr>
            <a:lvl2pPr lvl="1">
              <a:buNone/>
              <a:defRPr sz="1900">
                <a:solidFill>
                  <a:schemeClr val="dk1"/>
                </a:solidFill>
                <a:latin typeface="Calibri"/>
                <a:ea typeface="Calibri"/>
                <a:cs typeface="Calibri"/>
                <a:sym typeface="Calibri"/>
              </a:defRPr>
            </a:lvl2pPr>
            <a:lvl3pPr lvl="2">
              <a:buNone/>
              <a:defRPr sz="1900">
                <a:solidFill>
                  <a:schemeClr val="dk1"/>
                </a:solidFill>
                <a:latin typeface="Calibri"/>
                <a:ea typeface="Calibri"/>
                <a:cs typeface="Calibri"/>
                <a:sym typeface="Calibri"/>
              </a:defRPr>
            </a:lvl3pPr>
            <a:lvl4pPr lvl="3">
              <a:buNone/>
              <a:defRPr sz="1900">
                <a:solidFill>
                  <a:schemeClr val="dk1"/>
                </a:solidFill>
                <a:latin typeface="Calibri"/>
                <a:ea typeface="Calibri"/>
                <a:cs typeface="Calibri"/>
                <a:sym typeface="Calibri"/>
              </a:defRPr>
            </a:lvl4pPr>
            <a:lvl5pPr lvl="4">
              <a:buNone/>
              <a:defRPr sz="1900">
                <a:solidFill>
                  <a:schemeClr val="dk1"/>
                </a:solidFill>
                <a:latin typeface="Calibri"/>
                <a:ea typeface="Calibri"/>
                <a:cs typeface="Calibri"/>
                <a:sym typeface="Calibri"/>
              </a:defRPr>
            </a:lvl5pPr>
            <a:lvl6pPr lvl="5">
              <a:buNone/>
              <a:defRPr sz="1900">
                <a:solidFill>
                  <a:schemeClr val="dk1"/>
                </a:solidFill>
                <a:latin typeface="Calibri"/>
                <a:ea typeface="Calibri"/>
                <a:cs typeface="Calibri"/>
                <a:sym typeface="Calibri"/>
              </a:defRPr>
            </a:lvl6pPr>
            <a:lvl7pPr lvl="6">
              <a:buNone/>
              <a:defRPr sz="1900">
                <a:solidFill>
                  <a:schemeClr val="dk1"/>
                </a:solidFill>
                <a:latin typeface="Calibri"/>
                <a:ea typeface="Calibri"/>
                <a:cs typeface="Calibri"/>
                <a:sym typeface="Calibri"/>
              </a:defRPr>
            </a:lvl7pPr>
            <a:lvl8pPr lvl="7">
              <a:buNone/>
              <a:defRPr sz="1900">
                <a:solidFill>
                  <a:schemeClr val="dk1"/>
                </a:solidFill>
                <a:latin typeface="Calibri"/>
                <a:ea typeface="Calibri"/>
                <a:cs typeface="Calibri"/>
                <a:sym typeface="Calibri"/>
              </a:defRPr>
            </a:lvl8pPr>
            <a:lvl9pPr lvl="8">
              <a:buNone/>
              <a:defRPr sz="1900">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lide 7 master">
  <p:cSld name="Slide 7 master">
    <p:bg>
      <p:bgPr>
        <a:solidFill>
          <a:srgbClr val="000000"/>
        </a:solidFill>
        <a:effectLst/>
      </p:bgPr>
    </p:bg>
    <p:spTree>
      <p:nvGrpSpPr>
        <p:cNvPr id="1" name="Shape 47"/>
        <p:cNvGrpSpPr/>
        <p:nvPr/>
      </p:nvGrpSpPr>
      <p:grpSpPr>
        <a:xfrm>
          <a:off x="0" y="0"/>
          <a:ext cx="0" cy="0"/>
          <a:chOff x="0" y="0"/>
          <a:chExt cx="0" cy="0"/>
        </a:xfrm>
      </p:grpSpPr>
      <p:sp>
        <p:nvSpPr>
          <p:cNvPr id="48" name="Google Shape;48;p8"/>
          <p:cNvSpPr/>
          <p:nvPr/>
        </p:nvSpPr>
        <p:spPr>
          <a:xfrm>
            <a:off x="0" y="0"/>
            <a:ext cx="14630400" cy="8229600"/>
          </a:xfrm>
          <a:prstGeom prst="rect">
            <a:avLst/>
          </a:prstGeom>
          <a:solidFill>
            <a:srgbClr val="DDD6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8"/>
          <p:cNvSpPr/>
          <p:nvPr/>
        </p:nvSpPr>
        <p:spPr>
          <a:xfrm>
            <a:off x="0" y="0"/>
            <a:ext cx="14630400" cy="8229600"/>
          </a:xfrm>
          <a:prstGeom prst="rect">
            <a:avLst/>
          </a:prstGeom>
          <a:solidFill>
            <a:srgbClr val="EFEC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0" name="Google Shape;50;p8" descr="preencoded.png">
            <a:hlinkClick r:id="rId2"/>
          </p:cNvPr>
          <p:cNvPicPr preferRelativeResize="0"/>
          <p:nvPr/>
        </p:nvPicPr>
        <p:blipFill rotWithShape="1">
          <a:blip r:embed="rId3">
            <a:alphaModFix/>
          </a:blip>
          <a:srcRect/>
          <a:stretch/>
        </p:blipFill>
        <p:spPr>
          <a:xfrm>
            <a:off x="12839215" y="7749540"/>
            <a:ext cx="1722604" cy="411480"/>
          </a:xfrm>
          <a:prstGeom prst="rect">
            <a:avLst/>
          </a:prstGeom>
          <a:noFill/>
          <a:ln>
            <a:noFill/>
          </a:ln>
        </p:spPr>
      </p:pic>
      <p:sp>
        <p:nvSpPr>
          <p:cNvPr id="51" name="Google Shape;51;p8"/>
          <p:cNvSpPr txBox="1">
            <a:spLocks noGrp="1"/>
          </p:cNvSpPr>
          <p:nvPr>
            <p:ph type="sldNum" idx="12"/>
          </p:nvPr>
        </p:nvSpPr>
        <p:spPr>
          <a:xfrm>
            <a:off x="13690854" y="7599761"/>
            <a:ext cx="877800" cy="292500"/>
          </a:xfrm>
          <a:prstGeom prst="rect">
            <a:avLst/>
          </a:prstGeom>
        </p:spPr>
        <p:txBody>
          <a:bodyPr spcFirstLastPara="1" wrap="square" lIns="0" tIns="0" rIns="0" bIns="0" anchor="t" anchorCtr="0">
            <a:spAutoFit/>
          </a:bodyPr>
          <a:lstStyle>
            <a:lvl1pPr lvl="0">
              <a:buNone/>
              <a:defRPr sz="1900">
                <a:solidFill>
                  <a:schemeClr val="dk1"/>
                </a:solidFill>
                <a:latin typeface="Calibri"/>
                <a:ea typeface="Calibri"/>
                <a:cs typeface="Calibri"/>
                <a:sym typeface="Calibri"/>
              </a:defRPr>
            </a:lvl1pPr>
            <a:lvl2pPr lvl="1">
              <a:buNone/>
              <a:defRPr sz="1900">
                <a:solidFill>
                  <a:schemeClr val="dk1"/>
                </a:solidFill>
                <a:latin typeface="Calibri"/>
                <a:ea typeface="Calibri"/>
                <a:cs typeface="Calibri"/>
                <a:sym typeface="Calibri"/>
              </a:defRPr>
            </a:lvl2pPr>
            <a:lvl3pPr lvl="2">
              <a:buNone/>
              <a:defRPr sz="1900">
                <a:solidFill>
                  <a:schemeClr val="dk1"/>
                </a:solidFill>
                <a:latin typeface="Calibri"/>
                <a:ea typeface="Calibri"/>
                <a:cs typeface="Calibri"/>
                <a:sym typeface="Calibri"/>
              </a:defRPr>
            </a:lvl3pPr>
            <a:lvl4pPr lvl="3">
              <a:buNone/>
              <a:defRPr sz="1900">
                <a:solidFill>
                  <a:schemeClr val="dk1"/>
                </a:solidFill>
                <a:latin typeface="Calibri"/>
                <a:ea typeface="Calibri"/>
                <a:cs typeface="Calibri"/>
                <a:sym typeface="Calibri"/>
              </a:defRPr>
            </a:lvl4pPr>
            <a:lvl5pPr lvl="4">
              <a:buNone/>
              <a:defRPr sz="1900">
                <a:solidFill>
                  <a:schemeClr val="dk1"/>
                </a:solidFill>
                <a:latin typeface="Calibri"/>
                <a:ea typeface="Calibri"/>
                <a:cs typeface="Calibri"/>
                <a:sym typeface="Calibri"/>
              </a:defRPr>
            </a:lvl5pPr>
            <a:lvl6pPr lvl="5">
              <a:buNone/>
              <a:defRPr sz="1900">
                <a:solidFill>
                  <a:schemeClr val="dk1"/>
                </a:solidFill>
                <a:latin typeface="Calibri"/>
                <a:ea typeface="Calibri"/>
                <a:cs typeface="Calibri"/>
                <a:sym typeface="Calibri"/>
              </a:defRPr>
            </a:lvl6pPr>
            <a:lvl7pPr lvl="6">
              <a:buNone/>
              <a:defRPr sz="1900">
                <a:solidFill>
                  <a:schemeClr val="dk1"/>
                </a:solidFill>
                <a:latin typeface="Calibri"/>
                <a:ea typeface="Calibri"/>
                <a:cs typeface="Calibri"/>
                <a:sym typeface="Calibri"/>
              </a:defRPr>
            </a:lvl7pPr>
            <a:lvl8pPr lvl="7">
              <a:buNone/>
              <a:defRPr sz="1900">
                <a:solidFill>
                  <a:schemeClr val="dk1"/>
                </a:solidFill>
                <a:latin typeface="Calibri"/>
                <a:ea typeface="Calibri"/>
                <a:cs typeface="Calibri"/>
                <a:sym typeface="Calibri"/>
              </a:defRPr>
            </a:lvl8pPr>
            <a:lvl9pPr lvl="8">
              <a:buNone/>
              <a:defRPr sz="1900">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Title Slide" type="obj">
  <p:cSld name="OBJECT">
    <p:bg>
      <p:bgPr>
        <a:solidFill>
          <a:schemeClr val="lt1"/>
        </a:solidFill>
        <a:effectLst/>
      </p:bgPr>
    </p:bg>
    <p:spTree>
      <p:nvGrpSpPr>
        <p:cNvPr id="1" name="Shape 57"/>
        <p:cNvGrpSpPr/>
        <p:nvPr/>
      </p:nvGrpSpPr>
      <p:grpSpPr>
        <a:xfrm>
          <a:off x="0" y="0"/>
          <a:ext cx="0" cy="0"/>
          <a:chOff x="0" y="0"/>
          <a:chExt cx="0" cy="0"/>
        </a:xfrm>
      </p:grpSpPr>
      <p:sp>
        <p:nvSpPr>
          <p:cNvPr id="58" name="Google Shape;58;p10"/>
          <p:cNvSpPr/>
          <p:nvPr/>
        </p:nvSpPr>
        <p:spPr>
          <a:xfrm>
            <a:off x="0" y="0"/>
            <a:ext cx="14630400" cy="8229600"/>
          </a:xfrm>
          <a:custGeom>
            <a:avLst/>
            <a:gdLst/>
            <a:ahLst/>
            <a:cxnLst/>
            <a:rect l="l" t="t" r="r" b="b"/>
            <a:pathLst>
              <a:path w="14630400" h="8229600" extrusionOk="0">
                <a:moveTo>
                  <a:pt x="14630400" y="0"/>
                </a:moveTo>
                <a:lnTo>
                  <a:pt x="0" y="0"/>
                </a:lnTo>
                <a:lnTo>
                  <a:pt x="0" y="8229600"/>
                </a:lnTo>
                <a:lnTo>
                  <a:pt x="14630400" y="8229600"/>
                </a:lnTo>
                <a:lnTo>
                  <a:pt x="14630400" y="0"/>
                </a:lnTo>
                <a:close/>
              </a:path>
            </a:pathLst>
          </a:custGeom>
          <a:solidFill>
            <a:srgbClr val="FFFBF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59" name="Google Shape;59;p10"/>
          <p:cNvPicPr preferRelativeResize="0"/>
          <p:nvPr/>
        </p:nvPicPr>
        <p:blipFill rotWithShape="1">
          <a:blip r:embed="rId2">
            <a:alphaModFix/>
          </a:blip>
          <a:srcRect/>
          <a:stretch/>
        </p:blipFill>
        <p:spPr>
          <a:xfrm>
            <a:off x="12838176" y="7751062"/>
            <a:ext cx="1725168" cy="411480"/>
          </a:xfrm>
          <a:prstGeom prst="rect">
            <a:avLst/>
          </a:prstGeom>
          <a:noFill/>
          <a:ln>
            <a:noFill/>
          </a:ln>
        </p:spPr>
      </p:pic>
      <p:pic>
        <p:nvPicPr>
          <p:cNvPr id="60" name="Google Shape;60;p10"/>
          <p:cNvPicPr preferRelativeResize="0"/>
          <p:nvPr/>
        </p:nvPicPr>
        <p:blipFill rotWithShape="1">
          <a:blip r:embed="rId3">
            <a:alphaModFix/>
          </a:blip>
          <a:srcRect/>
          <a:stretch/>
        </p:blipFill>
        <p:spPr>
          <a:xfrm>
            <a:off x="0" y="0"/>
            <a:ext cx="5486400" cy="8229598"/>
          </a:xfrm>
          <a:prstGeom prst="rect">
            <a:avLst/>
          </a:prstGeom>
          <a:noFill/>
          <a:ln>
            <a:noFill/>
          </a:ln>
        </p:spPr>
      </p:pic>
      <p:sp>
        <p:nvSpPr>
          <p:cNvPr id="61" name="Google Shape;61;p10"/>
          <p:cNvSpPr txBox="1">
            <a:spLocks noGrp="1"/>
          </p:cNvSpPr>
          <p:nvPr>
            <p:ph type="ctrTitle"/>
          </p:nvPr>
        </p:nvSpPr>
        <p:spPr>
          <a:xfrm>
            <a:off x="6268973" y="1856943"/>
            <a:ext cx="6655434" cy="193802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4100" b="0" i="0">
                <a:solidFill>
                  <a:srgbClr val="443728"/>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0"/>
          <p:cNvSpPr txBox="1">
            <a:spLocks noGrp="1"/>
          </p:cNvSpPr>
          <p:nvPr>
            <p:ph type="subTitle" idx="1"/>
          </p:nvPr>
        </p:nvSpPr>
        <p:spPr>
          <a:xfrm>
            <a:off x="6360414" y="4714748"/>
            <a:ext cx="6774180" cy="1307464"/>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2800" b="0" i="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4974336" y="7653528"/>
            <a:ext cx="4681728" cy="411480"/>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0"/>
          <p:cNvSpPr txBox="1">
            <a:spLocks noGrp="1"/>
          </p:cNvSpPr>
          <p:nvPr>
            <p:ph type="dt" idx="10"/>
          </p:nvPr>
        </p:nvSpPr>
        <p:spPr>
          <a:xfrm>
            <a:off x="731520" y="7653528"/>
            <a:ext cx="3364992" cy="41148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10"/>
          <p:cNvSpPr txBox="1">
            <a:spLocks noGrp="1"/>
          </p:cNvSpPr>
          <p:nvPr>
            <p:ph type="sldNum" idx="12"/>
          </p:nvPr>
        </p:nvSpPr>
        <p:spPr>
          <a:xfrm>
            <a:off x="10533888" y="7653528"/>
            <a:ext cx="3364992" cy="411480"/>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66"/>
        <p:cNvGrpSpPr/>
        <p:nvPr/>
      </p:nvGrpSpPr>
      <p:grpSpPr>
        <a:xfrm>
          <a:off x="0" y="0"/>
          <a:ext cx="0" cy="0"/>
          <a:chOff x="0" y="0"/>
          <a:chExt cx="0" cy="0"/>
        </a:xfrm>
      </p:grpSpPr>
      <p:sp>
        <p:nvSpPr>
          <p:cNvPr id="67" name="Google Shape;67;p11"/>
          <p:cNvSpPr txBox="1">
            <a:spLocks noGrp="1"/>
          </p:cNvSpPr>
          <p:nvPr>
            <p:ph type="title"/>
          </p:nvPr>
        </p:nvSpPr>
        <p:spPr>
          <a:xfrm>
            <a:off x="725525" y="546862"/>
            <a:ext cx="5667375" cy="1316989"/>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4100" b="0" i="0">
                <a:solidFill>
                  <a:srgbClr val="443728"/>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11"/>
          <p:cNvSpPr txBox="1">
            <a:spLocks noGrp="1"/>
          </p:cNvSpPr>
          <p:nvPr>
            <p:ph type="body" idx="1"/>
          </p:nvPr>
        </p:nvSpPr>
        <p:spPr>
          <a:xfrm>
            <a:off x="731520" y="1892808"/>
            <a:ext cx="6364224" cy="5431536"/>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9" name="Google Shape;69;p11"/>
          <p:cNvSpPr txBox="1">
            <a:spLocks noGrp="1"/>
          </p:cNvSpPr>
          <p:nvPr>
            <p:ph type="body" idx="2"/>
          </p:nvPr>
        </p:nvSpPr>
        <p:spPr>
          <a:xfrm>
            <a:off x="7534656" y="1892808"/>
            <a:ext cx="6364224" cy="5431536"/>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4974336" y="7653528"/>
            <a:ext cx="4681728" cy="411480"/>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1"/>
          <p:cNvSpPr txBox="1">
            <a:spLocks noGrp="1"/>
          </p:cNvSpPr>
          <p:nvPr>
            <p:ph type="dt" idx="10"/>
          </p:nvPr>
        </p:nvSpPr>
        <p:spPr>
          <a:xfrm>
            <a:off x="731520" y="7653528"/>
            <a:ext cx="3364992" cy="41148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1"/>
          <p:cNvSpPr txBox="1">
            <a:spLocks noGrp="1"/>
          </p:cNvSpPr>
          <p:nvPr>
            <p:ph type="sldNum" idx="12"/>
          </p:nvPr>
        </p:nvSpPr>
        <p:spPr>
          <a:xfrm>
            <a:off x="10533888" y="7653528"/>
            <a:ext cx="3364992" cy="411480"/>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0"/>
            <a:ext cx="14630400" cy="8229600"/>
          </a:xfrm>
          <a:custGeom>
            <a:avLst/>
            <a:gdLst/>
            <a:ahLst/>
            <a:cxnLst/>
            <a:rect l="l" t="t" r="r" b="b"/>
            <a:pathLst>
              <a:path w="14630400" h="8229600" extrusionOk="0">
                <a:moveTo>
                  <a:pt x="14630400" y="0"/>
                </a:moveTo>
                <a:lnTo>
                  <a:pt x="0" y="0"/>
                </a:lnTo>
                <a:lnTo>
                  <a:pt x="0" y="8229600"/>
                </a:lnTo>
                <a:lnTo>
                  <a:pt x="14630400" y="8229600"/>
                </a:lnTo>
                <a:lnTo>
                  <a:pt x="14630400" y="0"/>
                </a:lnTo>
                <a:close/>
              </a:path>
            </a:pathLst>
          </a:custGeom>
          <a:solidFill>
            <a:srgbClr val="FFFBF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11" name="Google Shape;11;p1"/>
          <p:cNvPicPr preferRelativeResize="0"/>
          <p:nvPr/>
        </p:nvPicPr>
        <p:blipFill rotWithShape="1">
          <a:blip r:embed="rId11">
            <a:alphaModFix/>
          </a:blip>
          <a:srcRect/>
          <a:stretch/>
        </p:blipFill>
        <p:spPr>
          <a:xfrm>
            <a:off x="12838176" y="7751062"/>
            <a:ext cx="1725168" cy="411480"/>
          </a:xfrm>
          <a:prstGeom prst="rect">
            <a:avLst/>
          </a:prstGeom>
          <a:noFill/>
          <a:ln>
            <a:noFill/>
          </a:ln>
        </p:spPr>
      </p:pic>
      <p:sp>
        <p:nvSpPr>
          <p:cNvPr id="12" name="Google Shape;12;p1"/>
          <p:cNvSpPr txBox="1">
            <a:spLocks noGrp="1"/>
          </p:cNvSpPr>
          <p:nvPr>
            <p:ph type="title"/>
          </p:nvPr>
        </p:nvSpPr>
        <p:spPr>
          <a:xfrm>
            <a:off x="725525" y="546862"/>
            <a:ext cx="5667375" cy="1316989"/>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4100" b="0" i="0" u="none" strike="noStrike" cap="none">
                <a:solidFill>
                  <a:srgbClr val="44372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 name="Google Shape;13;p1"/>
          <p:cNvSpPr txBox="1">
            <a:spLocks noGrp="1"/>
          </p:cNvSpPr>
          <p:nvPr>
            <p:ph type="body" idx="1"/>
          </p:nvPr>
        </p:nvSpPr>
        <p:spPr>
          <a:xfrm>
            <a:off x="7614919" y="2397963"/>
            <a:ext cx="6802119" cy="4722495"/>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28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14" name="Google Shape;14;p1"/>
          <p:cNvSpPr txBox="1">
            <a:spLocks noGrp="1"/>
          </p:cNvSpPr>
          <p:nvPr>
            <p:ph type="ftr" idx="11"/>
          </p:nvPr>
        </p:nvSpPr>
        <p:spPr>
          <a:xfrm>
            <a:off x="4974336" y="7653528"/>
            <a:ext cx="4681728" cy="4114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5" name="Google Shape;15;p1"/>
          <p:cNvSpPr txBox="1">
            <a:spLocks noGrp="1"/>
          </p:cNvSpPr>
          <p:nvPr>
            <p:ph type="dt" idx="10"/>
          </p:nvPr>
        </p:nvSpPr>
        <p:spPr>
          <a:xfrm>
            <a:off x="731520" y="7653528"/>
            <a:ext cx="3364992" cy="4114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6" name="Google Shape;16;p1"/>
          <p:cNvSpPr txBox="1">
            <a:spLocks noGrp="1"/>
          </p:cNvSpPr>
          <p:nvPr>
            <p:ph type="sldNum" idx="12"/>
          </p:nvPr>
        </p:nvSpPr>
        <p:spPr>
          <a:xfrm>
            <a:off x="10533888" y="7653528"/>
            <a:ext cx="3364992" cy="4114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32" name="Google Shape;132;p24"/>
          <p:cNvPicPr preferRelativeResize="0"/>
          <p:nvPr/>
        </p:nvPicPr>
        <p:blipFill>
          <a:blip r:embed="rId3">
            <a:extLst>
              <a:ext uri="{28A0092B-C50C-407E-A947-70E740481C1C}">
                <a14:useLocalDpi xmlns:a14="http://schemas.microsoft.com/office/drawing/2010/main" val="0"/>
              </a:ext>
            </a:extLst>
          </a:blip>
          <a:stretch>
            <a:fillRect/>
          </a:stretch>
        </p:blipFill>
        <p:spPr>
          <a:xfrm>
            <a:off x="9538924" y="1478844"/>
            <a:ext cx="4696551" cy="4696551"/>
          </a:xfrm>
          <a:prstGeom prst="rect">
            <a:avLst/>
          </a:prstGeom>
          <a:noFill/>
          <a:ln>
            <a:noFill/>
          </a:ln>
        </p:spPr>
      </p:pic>
      <p:sp>
        <p:nvSpPr>
          <p:cNvPr id="133" name="Google Shape;133;p24"/>
          <p:cNvSpPr/>
          <p:nvPr/>
        </p:nvSpPr>
        <p:spPr>
          <a:xfrm>
            <a:off x="793790" y="1806773"/>
            <a:ext cx="7556400" cy="3912900"/>
          </a:xfrm>
          <a:prstGeom prst="rect">
            <a:avLst/>
          </a:prstGeom>
          <a:noFill/>
          <a:ln>
            <a:noFill/>
          </a:ln>
        </p:spPr>
        <p:txBody>
          <a:bodyPr spcFirstLastPara="1" wrap="square" lIns="0" tIns="0" rIns="0" bIns="0" anchor="t" anchorCtr="0">
            <a:noAutofit/>
          </a:bodyPr>
          <a:lstStyle/>
          <a:p>
            <a:pPr lvl="0">
              <a:lnSpc>
                <a:spcPct val="125203"/>
              </a:lnSpc>
              <a:buClr>
                <a:srgbClr val="282824"/>
              </a:buClr>
              <a:buSzPts val="6150"/>
            </a:pPr>
            <a:r>
              <a:rPr lang="en-US" sz="4800" b="1" dirty="0">
                <a:solidFill>
                  <a:srgbClr val="282824"/>
                </a:solidFill>
                <a:latin typeface="Lato"/>
                <a:ea typeface="Lato"/>
                <a:cs typeface="Lato"/>
                <a:sym typeface="Lato"/>
              </a:rPr>
              <a:t>Predicting Family Planning Demand and Optimizing Service Delivery in Kenya</a:t>
            </a:r>
            <a:endParaRPr sz="4800" b="0" i="0" u="none" strike="noStrike" cap="none" dirty="0">
              <a:solidFill>
                <a:srgbClr val="000000"/>
              </a:solidFill>
              <a:sym typeface="Arial"/>
            </a:endParaRPr>
          </a:p>
        </p:txBody>
      </p:sp>
      <p:sp>
        <p:nvSpPr>
          <p:cNvPr id="134" name="Google Shape;134;p24"/>
          <p:cNvSpPr txBox="1">
            <a:spLocks noGrp="1"/>
          </p:cNvSpPr>
          <p:nvPr>
            <p:ph type="sldNum" idx="12"/>
          </p:nvPr>
        </p:nvSpPr>
        <p:spPr>
          <a:xfrm>
            <a:off x="13690854" y="7599761"/>
            <a:ext cx="877800" cy="292500"/>
          </a:xfrm>
          <a:prstGeom prst="rect">
            <a:avLst/>
          </a:prstGeom>
        </p:spPr>
        <p:txBody>
          <a:bodyPr spcFirstLastPara="1" wrap="square" lIns="0" tIns="0" rIns="0" bIns="0" anchor="t" anchorCtr="0">
            <a:spAutoFit/>
          </a:bodyPr>
          <a:lstStyle/>
          <a:p>
            <a:pPr marL="0" lvl="0" indent="0" algn="r" rtl="0">
              <a:spcBef>
                <a:spcPts val="0"/>
              </a:spcBef>
              <a:spcAft>
                <a:spcPts val="0"/>
              </a:spcAft>
              <a:buNone/>
            </a:pPr>
            <a:r>
              <a:rPr lang="en-US" dirty="0" smtClean="0"/>
              <a:t>1</a:t>
            </a:r>
            <a:endParaRPr dirty="0"/>
          </a:p>
        </p:txBody>
      </p:sp>
      <p:sp>
        <p:nvSpPr>
          <p:cNvPr id="2" name="TextBox 1"/>
          <p:cNvSpPr txBox="1"/>
          <p:nvPr/>
        </p:nvSpPr>
        <p:spPr>
          <a:xfrm>
            <a:off x="793790" y="5719673"/>
            <a:ext cx="6163733" cy="461665"/>
          </a:xfrm>
          <a:prstGeom prst="rect">
            <a:avLst/>
          </a:prstGeom>
          <a:noFill/>
        </p:spPr>
        <p:txBody>
          <a:bodyPr wrap="square" rtlCol="0">
            <a:spAutoFit/>
          </a:bodyPr>
          <a:lstStyle/>
          <a:p>
            <a:r>
              <a:rPr lang="en-US" sz="2400" i="1" dirty="0">
                <a:solidFill>
                  <a:srgbClr val="282824"/>
                </a:solidFill>
                <a:latin typeface="Lato"/>
                <a:ea typeface="Lato"/>
                <a:cs typeface="Lato"/>
              </a:rPr>
              <a:t>Prepared by: </a:t>
            </a:r>
            <a:r>
              <a:rPr lang="en-US" sz="2400" dirty="0">
                <a:solidFill>
                  <a:srgbClr val="282824"/>
                </a:solidFill>
                <a:latin typeface="Lato"/>
                <a:ea typeface="Lato"/>
                <a:cs typeface="Lato"/>
              </a:rPr>
              <a:t>Code 9 Group</a:t>
            </a:r>
            <a:endParaRPr lang="en-US" sz="2400" dirty="0">
              <a:solidFill>
                <a:srgbClr val="282824"/>
              </a:solidFill>
              <a:latin typeface="Lato"/>
              <a:ea typeface="Lato"/>
              <a:cs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9" name="Google Shape;199;p28"/>
          <p:cNvSpPr txBox="1">
            <a:spLocks noGrp="1"/>
          </p:cNvSpPr>
          <p:nvPr>
            <p:ph type="title"/>
          </p:nvPr>
        </p:nvSpPr>
        <p:spPr>
          <a:xfrm>
            <a:off x="3533352" y="330061"/>
            <a:ext cx="7110755" cy="557840"/>
          </a:xfrm>
          <a:prstGeom prst="rect">
            <a:avLst/>
          </a:prstGeom>
          <a:noFill/>
          <a:ln>
            <a:noFill/>
          </a:ln>
        </p:spPr>
        <p:txBody>
          <a:bodyPr spcFirstLastPara="1" wrap="square" lIns="0" tIns="11425" rIns="0" bIns="0" anchor="t" anchorCtr="0">
            <a:spAutoFit/>
          </a:bodyPr>
          <a:lstStyle/>
          <a:p>
            <a:pPr marL="12700" lvl="0"/>
            <a:r>
              <a:rPr lang="en-US" sz="3550" b="1" dirty="0">
                <a:solidFill>
                  <a:srgbClr val="282824"/>
                </a:solidFill>
                <a:latin typeface="Lato"/>
                <a:ea typeface="Lato"/>
                <a:cs typeface="Lato"/>
                <a:sym typeface="Lato"/>
              </a:rPr>
              <a:t>Exploratory Data Analysis (EDA)</a:t>
            </a:r>
            <a:endParaRPr sz="3550" b="1" dirty="0">
              <a:solidFill>
                <a:srgbClr val="282824"/>
              </a:solidFill>
              <a:latin typeface="Lato"/>
              <a:ea typeface="Lato"/>
              <a:cs typeface="Lato"/>
              <a:sym typeface="Lato"/>
            </a:endParaRPr>
          </a:p>
        </p:txBody>
      </p:sp>
      <p:sp>
        <p:nvSpPr>
          <p:cNvPr id="206" name="Google Shape;206;p28"/>
          <p:cNvSpPr/>
          <p:nvPr/>
        </p:nvSpPr>
        <p:spPr>
          <a:xfrm>
            <a:off x="12959226" y="7577665"/>
            <a:ext cx="1600200" cy="6096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8"/>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10</a:t>
            </a:fld>
            <a:endParaRPr dirty="0"/>
          </a:p>
        </p:txBody>
      </p:sp>
      <p:sp>
        <p:nvSpPr>
          <p:cNvPr id="2" name="AutoShape 2" descr="data:image/png;base64,iVBORw0KGgoAAAANSUhEUgAAAs0AAAHkCAYAAADFBBLiAAAAOXRFWHRTb2Z0d2FyZQBNYXRwbG90bGliIHZlcnNpb24zLjMuMSwgaHR0cHM6Ly9tYXRwbG90bGliLm9yZy/d3fzzAAAACXBIWXMAAAsTAAALEwEAmpwYAACIdUlEQVR4nO3deXwTZf4H8M83SS9KKTe0IBYFacUIKCAIAt5H1dX1XN0Vz113ddXfXnbV1Xrjuh6767GHB/W+764HioDcoCBFy025z170vvL8/nimEELa9EjyTJLP21dfkslk5pNkMvnmmWeeEaUUiIiIiIioZQ7TAYiIiIiI7I5FMxERERFRACyaiYiIiIgCYNFMRERERBQAi2YiIiIiogBYNBMRERERBRCwaBaRq0VEWX9H+bl/itf9p7U3gIjMEpFZ7X1ce5YpIiNFJFdEegZzPe3Ic4eIbBaRRhFZ3sp8uSJyip/p00Vka4gzer+Pvn/Xe83nPb1RRDaIyAsiMjCU+drK5GtoradIRKaHej3hJCIZ1vt9dRvmDerzb8v+wSvf9a3NF2otbXt2IiIXi8i7IrJJRGpEZLWIPCwiKX7m7SEiz4nIXhGpEpEvRcTtZ76HROQLESluaTsRkRQReUtE1lnLKhORRSLy8xA91Q6x8ucGmOdUEXlFRNZbr+F6EXlWRPr6mTdRRB4VkR3WvAtEZJLPPEeJyN9FZIWIVFrzfiQiIwLkOFFEPFZmV4eecAQL5+fe+n7MFZG21EzdrXmPC3WuSGG9V7kicoSf+4pE5JUwrL9N32GBtKeluQLAL/xMv8q6r6N+Y/0Fk+8yRwK4B0DYi2YRGQvgQQBvAJgE/69hs3sAmP7SvQXAeJ+/D33mmW5NnwLgcQA/AfCViCSFLWXL7PAaRpsd0O93vukgNhcJ294fADQBuAPAWQCeBfBrADO8CwIREQAfWfP8FsBFAOIAfO3nB/JvASQB+KSV9cYDaATwMIDzAVwBYBWAl0Xk/zr/tMLqRgC9ADwA/fo0P6eFItLVZ97nAdwA4G4A50J/lj4XkZFe85wB4GQAeQDOg/7u6gNgkYgc7y+AiMQB+DeAXcF5ShTAFOjPd1tqpu7WvCyaD8iAfk0OKZojTXt+nb4H4OcicreyrohiFUkXAXgXwNUdCaCU+rEjj/NHRBKUUnXBXGYQZFn//5dSaoPRJG1TqJRaGGCebV7zzBWRCuhC+mzo7YQMav4cBGt51rICbRMUGc5TSu3xuj1bREqgC7YpAGZa088HMBHAKUqprwFARBYA2AjgT9A/rpulKqU8IjIEuhHlEEqpYuhC2dv/RB+9vBbAE516VuH1Gz+v4RoAswFcCuAFALBaiq8AcK1S6kVr2mwAPwC4D/o1BnSDytPK60pjIjITQBGAW+H/Nf0jALHWdUfQnlkQBXs/ZIL146TRBjkEQJxSqt50lljXnpbmlwEcDr0jbXYhACd00XwQERkjIu+IyFavw4AP+bZG+jv8KiLDROR96xBejYgsFJGzfObJtZrbjxGRz0WkEsBbvsu0muNftB62Vg50LcgQkQIRed9P9uauCme29oKIyFjrkGWldcjxK6tlef9zgy4mAWB9a4f+RKR5h3mnV8Zcn3lGicg3IlItImtF5EY/yxksIq+KyB4RqROR5SJyYWvPIwiWWP8f0tIMcqCbz4miD9NWiMguEfmzdf9ZIrLMeh2X+GthEZGfWttCtbVtvC0ig7zuD9Zr2Or76jXfrdahpVoRWSoiJ/mZp7+I5InIduv92CEin4ifQ7k+j1Mi8qCI3On1GZojB7dQNW/rc0XkPOv1q4N1lKUN2+efRKReRHr5Wf+PIvKB9W+/h7ba8vyt+dq0TYrI5SKyyprnhw5st/Ei8riI7Lbe309EJMPPem4Qke+t3HtF5Hnx6rplPe5Lr9vilb2L1/RXRWSx9e9Wtz0RmWy9/hXWe/G5iBzjJ1ur27g1T5Ho7gGXi0ihtbylIjLRd3m+fIq9Zs2f3wFe084HsL25YLYeWw7gY+gjS97L9ARabyuKATQEmsl6rjOt96HS2tan+plPicgDInKLiGy0Xu/ZIjLcZz6nNd8O67We5TtPS9r5GjYAeNPrsY3QRfKZIpJgTdurfC7Na73Wa3yW15z9SAB3Qn/OA7521mP+YG0n8V7T3hWfbpXWZ6NRRLp5TQu47QbYD7Xp8+8nc1v3nU4Ruc+6v0xEPhafoyEiEme930Wi93lF1u04r3ma93O/EZG/ish2AHUAnoRuJQWAhubPdwuZM6B/WALAf732BVd7zdOez/i1IrIKQD2AbAnC96ifzNNFf8eMFpH5cqBey7bu/52VZ5+IfCgifXwe7xKRP8uBffd2EXlMRBKt+6cAaN6PzPB6Tab4LCfg/kxEfi4H77tfFpE0n3m6iMgzoruLVYrIRwAO6T4qukadYc1XLbqr6TOBXi8opVr9g25BVtAF0SwA//G67zPoYnqKNc9pXvddBOAu6ENSk6E/QDsBvOGz/FkAZnndTgewB8AGAD+HPlz1GfQhxbO95su11rke+pf2KQCm+C4T+jDX/da8FwMYZ/0l4MBOJ90n0+vW+qWV1+VYADUAvrWWexH0jrMGwAhrnqMBPGSt+0JrvQNbWN44a74XvTIOtO6bDmAfgEIAvwJwOoDXrPlP9lrGYQB2A1hpvXZnQrdEeACcH+B9bn4Pz4A+AtH85/SZTwF4wGdatjX9l23YjtYC+AuA06APLyoAjwAoAHC5tb38CGALgHivx99ozfsCgHMAXGa9HhsBpATxNQz4vlrzXee1rrMA3AxgK4ByANO95psB/eV3JXT3nEsA/AtARoD3Q1mvwTwAF1jPdzV0kdHT5/Oz23odrrXex2Pb8jygP2tN0C1n3us+3lr/RdbtDOv21R14/m3aJq3twQNdlGVDby+boQ9nzwrwWjXn2+L1+Gusx66BbqFpnnca9Gf+Meht/RoA2wAsgrWtA/gdgGoACdbtEVa2WgBneC1rO4BH2rDtZUO3Vn0IXXD+BMB8AKUADmvPNm7NVwRgk/V+Xgz9mVkGoAxA90D7dD+vX/N6R3tNWwjgcz/z/smat6uf+4b4bid+5hHo/UovAL+03our2pDxDuj99RnWtnKf9dgb/XxuigB8Dl20Xmy9fusAuLzmu996T/9mLfMO6O8SBSC3A6/hWdZjL/aa9gaA1X7mvdSad3gry+sJoArAU37u+wJAnvXvXGtZrgD5jrPmm+T1Puy1tvOHvOZ7HcAir9tt3XZnwf9+qDPfSa3uO3Hgc18EvS8/G8BU63nN9lnWa9bzuM96v++xtp/X/OxHtgH4APpz9RPrOTxn3TcB1ue7hcwJ0N/1Cvq7v3lf0KcDn/Ft1uv2MwCnAjgSnfwebSHzdOjvxh+t9+4sAN9A7+8ew4F96rXWfG/5PP4N6G31bivPb6H3Re9a93eD/uwq677m16Rbe/Zn0PsLZa3vHADXQ29ba+C1P4KuSeuhf1ieAeBR6O+S/fsmAF0BlEDXludBb69Xw6u+bfH1asPOoPlNGmK9aKUAEgGkQW+Ep8NP0dzCjvLn0B+WXj4ftllet/9mLXeI1zQndMHwnde0XGudt/pZn+8y9z8Hn/lSrI3gL17TekP/uswJ8Lq84+dN7Wa9Ee95TbveWndGG15rBZ+C1Guj9i3uEqB3Dt4/Yp6H/sHRy+fxMwAsD7Du5vfQ92+rn4wPWu9nIvTGXwj9oUlvZfnN78HdXtNc0Bt9A4DBXtPPt+ad7LWBlwN4wWeZGdAfjtuC+BoGfF+hj9BsAfCZzzous9Yx3WtaJYBbAr33LWwLewEk+zzfBgD3+2zrHgAjO7h9zgCwwOexT1rzJXit13uH057n36ZtEvrHwY8AHF7TTrCWN8v39fGzHSg/j59gTb/Oa74m723QZ74LrNujfLa/2wCssDI/bE3LtOY5qw3b3joAX/lM62a9v092YBsvgt4P9/CaNtpa/xXt3M4GQH8GZ/hMXwOfBg5revP+7DA/97WlaL4ZB/Yt9fD5wdbGzA7ofcd/AXzv53OzFgf/ULrYmn6idbsH9OfyXz6PvR0dKJqhv0dWWdufd2H+BYCFfuY/zVrPSa0s81Xogtb3O+vn0J/NvtbtXLStaHZYj7vHuj0Ser/xBLw+/9A/NKe1Z9u1ps2C//1QZ76TWt134sDn3rdA/oM1Pd26fYy/9xW6UU8BONZned/Bp8Gsra+zz3Ku95ne3s94NYD+PvNejQ5+j7aSdzq8flBZ0461pq2GV8MZ9DlMDTjQwHCSNd9VPsu80po+0ro9BS3UiGjD/gy6BtwF4Gufx0605rvFuj0Meh+f4zPfszj4O6x5+ccGej99/9o75Nzb0IXGedaLshPAV/5mFJFuIvKIiKyHLkIboH8BCIChraxjEvSOZl3zBKVUE/Qv4JHeh40s77fzOeynlKoA8AqA6+XASTDXWBlfDPDwSQA+UUqVeS1vH/TJM5M7mqkV1ergQ6V10F8O3od1zgLwPwDl1iETl+izqj8HMMLPa+fPTQDGeP2d42eeO6DfzxoAC6x/n6OU2t6G5X/q9RwaoXfKa5RSG73mWWX9/zDr/+Ohd9Sv+jyvrda8B52N3oq2vIZteV8HWn9v+Sz/XRza/20JgD+K7srgFhFpY1YA+J9SqsorRxF0C+B4n/mKlFLLfaa1dft8GcA4ERkK6ENt0C0Vb6mW+yO25/kH3CZFxAm9rb2jvA71K6UWQe9Q28r38fOgt5Hm1+t06OLBdztaBP3juXk7+h66wGg+qe8U6L6+M32mNUC3yLTIel2P9LPOaujPTvM627uNL1BKlXrdLrD+PwhtJPqktQ+h37NrfO+G/lI55GFtXX4L3oR+r8+Gbr37p4j8KtCDRGSoiLwuItugX/cG6AJ+mJ/ZZyilvLst+L42bgDJOHT7faPNz+JALhf0d9MAAJdb+7T9d6MDr6F1qP0KADd7fw+K7kL0GIA7lFK725PT+lzMwcHb7wro12C06NFNjgbQH1a/9nZsu8387Yc6853U1n2n7wnKvu93c07fERqab/t+X3+grMoqyNr7GV+olNrZwrI68j3amiql1Bw/j/3Sqr+8p7ugG00B/f7WA3jX5zl9Yd3f1u/mQPuzYQD6Qv+Y3E8pNRe6lbr5PTwBeh8f6LO9FrpR6d9Wl4+2vEYA2jlOs1VkfgA9AsRVAF5VLfdnexH6UMQ/oL+sxkAXZIBuoWxJT+hfu752Qu9sevhM9zdvezwD/cacY30ofwngfaVUoLOSW8vpmzEYSv1Mq8PBr2Vf6PelwefvUev+Q/qu+rFGKbXU62+Fn3legH4/RwHorZQ6Vik1u4PPo76FacCB59bch+1LHPrc3Gjb8/K3buDQ17At72vzDuOgbcTaeRX7PO4y6EL1T9BfUttE5G5pw9BFvsv3mubbz9Ff3rZun+9CHyVoHvrrDAD9oIvplrTn+bdlm+wNPTJDS8+3rQK9Xs3b0To/ebpZWZoLjNkATrYK+knQffK+BnC89UV/MoAl3j9qWtC8zuf9rPNcHNh227uNl3jf8PqB09q+dT+rv+FH0Gezn6mU8h2OsQT+Rxtq3nb8fZYCUkrtsfYrnymlfgO9nf1NvPqW+snaFbplcgSAHOjWrTHQ+6EEPw8p8bnt+9r43X793G6V9RnOg245vsDPvjLQa+ibE6LPsXgIwF1KqRd87n7AyviW6GHNuuPAc0oVkeQAkWdC/0BOgt5+v4YuTGuhX9OTobe3edb8bd12m/nb33TmO6mt+85A73fze+Cbb6fP/WhhvmBp72e8tRwd+R5tTZn3DXXghMO2fDfHQx8V8H4+zT/q2vrdHGh/1tJ7COj3sfn+Nn22lT5n4GToLnbPANgsIitF5KJAQTsytuNL0L/sHNB9bQ5h7ZB/An045O9e0w8Z49OPEuhfu776Q/9q9/2AdOoXoVJqpYh8A93PtRb6EGPAlo8AOQ/ZGYZJMXTL1yMt3N+WluC22KGUWhqkZbVFcyF2NfSZ5746M+Shr7a8r80f3H7eM1i/sA/aSVgtQjcBuElEhkH3ubsX+pDlswGy9Gth2jafaf4+A23aPpVSVaJPhr0Sup/fzwFssFppW9Lm54+2bZON0Dvalp7vplay+M7rb9pyryyA/mHgr+jzLvi/hu4qNhH68Pts6O2sCrpVYwp0X8JAmpf5Z+gvS1/1PvNdjRBv41aB+i6AsdCHSwv8zPYD9Ovk62gAm5VSlUGKsxT6M9EPusXNn/HQJ6GfZLUsAdi/vXWE9/br/Vr7235a8y/owu5ipZS/I64/ALhQRLoopaq9ph8N/b6v855ZRH4B/QX+mFLqQT/LOxq6uPL9YQro7hIfQp//0JKvoQucSdbff5RSjdb33ykABgNY7PVDsK3bbjN/+6EOfyd1ct/prXl/1x+63zq8bjdnPGjV7Vh2e7T3Mx6qHMFUjAM/uvwJVs3h/R766g+9HwEO/mx7j1Z2yGfbOipykbUfGQ29nb8lIiOUUitbCtKRnc4M6KbvMqWUvzce0L/+nTj0zN6r27D82QBuE5EM63A0rNaeywAss1q726v5V0tL4wg/A32opgd0S+vMFubzzZktIinNmURfIOA86P5dHVHfSsa2+Az6C+YHpVRNJ5ZjN/OhdyhDlFJ5Aebt7GvYlvd1K3Sf3v3DS1kuQiufKaXUagB3WK1Jh4yc4Mc5IpLc/CUm+szscdAnswXjeTR7GXo4yTOhf+w+ita15/m3aZsUkSUALhaR3OajVyJyAnR/v7YWzb6PnwDdjWSBdf8M6H6Xg5RSMwIsq7nA+Av0uRRl1jK/gR4GrDcODM/WzN+2txq6i8lwpVRr71t7tvEOs1rpXoU+sShbtTy85EcArhGRyc1HkawW9vOgT6oKlsnQrVStdTdoHrFk//eJiPSAzyge7bAC+sfPpTj4Pby8rQsQkcegu4dMVUp90MJsH0EXeZdAt0g3F/qXAfjCu/uT6NEkXgTwnFLqDy0s7zboMYC9XQ1dTJ6GwC3lK6ELzj9Cd09pPhw/E/pH82HQ34XN2rrttiYo30kd2Hd6az4Kejn0+TjNrrT+PweBedcQgWqQluqNsHzGw+wz6HMBUlv44dgsUA0WyGro7fty6CMfAAARORH6B/Vj1qRF0Pv4S3Hw92SLn23rCOlCEfkLdD/wLOjPil/tLpqt/i1+W5i95ikXkYUAfi8iO6B/BV8LP8Pn+PEE9I5ghojcA93X8DcAjoI+g7MjmsdtvklE8qB3viu8DkG8C33y0wQAv2/jMu+HPkT1lYg8Av2r8HboHfx9nciZLSKfQbeEbW9jP+FmdwNYDGCOiDwFvcPrAb2TOUIpdW0HcxmllNonIn8E8LTo4W4+hT6hYgD0l+4spVTzF3lnX8OA76vSY9LeC+A5EXkRur/UEOhfqvuaFyQiqdAtNK9C9wVrgP6i74EDfb5aUwPgCxF5FPqH6L3W8p8IxvPw8iV0i8Dz1v2tXp2prc/f0tZt8h7o1+QDEfk39Kg39+LAIdS2SPF5/MPQfddesnKvt16Lp6yWq9nQrSSHQXche665z7t1BGo3dHHp/SOiuQW6DgeK8WZ+tz0RuQnAh6KH+3oLen/YD8CJ0K22j7dzG++Mp6GLuAcBVInIOK/7tnp10/jIen6vWLlKod9fAfBX7wWKyGTo17u5FWi06CFAoZR6x5rnV9A/+L6E/tHVC/qL7WLok3ZaG392PvR29bT1nZAMfRLXXgCp7X0BlFJlIvIE9PCAFdDb3RjoEWECEpHboUdYeQF6GFPv13CPUmq9tZ7lIvImgCet1v2N0BeSGYwDBRtEXyHwdehifrrP8uqUUsual+cnyxTrn7N9+lP7e95K9DCol0B3LSq37voaB7bxr33mD7jttrZOdPA7KQj7zv2UUj+IyOsAcq0fLfOhC/m/AHi9hS6IvppriN+LyKcAmlo52roLugX2chFp/oG2USlVHKbPeNgopWZZr+07IvI49HvtgW7sOAfA7UqpNdAnFjcCuFb0uPB10CPLtKkRVCnVJCJ3Q/dBfgX6O2oA9H5sLaxz0JRSq0XkNQD3WQ0ES6D37QedmyUi50J3xf0A+nOZDD32fAUO3a8fEibQmaBXw8/IEz7zTIHPmZHWi/apFWI3gKdwYGiyKV7zzcKhZ0QOs55MOfSX2kJ4naWuApzNCp/RM6xp90Af1m6Cn9EsoA+11sLnLN8Ar80J0B/sSugPxlcAxvrM057RMyZADxFWC6+zfaHPbt3axuc5EPoEm23QLV87oFvYfh5g3Ye8hy3Mp+BnhICObkfWc5jrMy0D/s8+Pgd6p74PuqBcB/3FdXSQX8OA76s1363QraC10IeHJkJ/KUy37k+wtqsfrGXtg/4QBxzhAAdGKbkDusiohT7MOTLQ69fe52HN+6i1zvl+7mt+P65uz/Nv7zYJ/WN8NfQO9QfooZsOeX9ayfcb6LO790CfrJQPr7PJveb/BfQ+pcp6bQqh908DfeZ7E4eOkNE8ssYhmVra9qz7xkNfMa/Uur8I+sfG+A5s40UAXmlhm8kN8FoV4dARcpS/x0L3E3wB+tBotbX9jGjhM+R3mV7znAh9QtgO6/3dZm2b2W3cf5wCPQxVDfQh9ltgfQf4eQ18h8Rs3j6u9prmhO4jvNNa5izo7g9teQ1bfL44dNtPsrbJndb7vghe33/WPLmtLK8oQJbmxwYc1cGa/9fW/N4jZDSPrFELINHPYwJuu2h9P9Tu7yS0Yd+Jlr8npuDQOiPOer83QRfgm6zbcYGW57W9PA1dy3h8tzs/818AXWg3+Nn2OvMZvxqd/B71s8zp8P/d6O+zdMj6re3nVugTqGuh67bvoX9cp3rN9yvoLhON3u9PK8/V3z7p59ay66B/mLwMIM1nni7Q3XdKrG3nIxwYIelqa55h0Pv3jVbmPdD7pxMCfYbEWoAxIvIddB/Kiw1mcEFvuN8opVq7zDVRWIgePP9BpdRdprMQERFRx/o0B4WIHAF9SOJYBLePXHsydIM+THQF9CHax1p/BBERERHFImNFM/ThtV9A91kKfOnC0DgO+jDJbuiLpCw3lIOIiIiIbMx49wwiIiIiIrtr7xUBiYiIiIhiDotmIiIiIqIAWDQTtUBE/ikiH3fwsUpEcr1u51ojYrQ4Dx0Qi6+NiGRYz/vqDjz2auuxGSHINdLafv1dErotj29+Xte3Yd4iEZnekfWYJiITROQLEdktIvtE5DsRudZnnunWa+Hvb1WA5R8lIn8XkRUiUikiO0TkIxEZ4Wfe34vIVhHZJSIPi8+lp0XkBBGpEJHD/Tz2QxF5uqOvA1E0M3kiIJFticiR0ONKntjBRYxHy5cFJvJnB/R2sz7QjH7kW4/dEWjGDhgJPc79K/C6BDsdICLHQo87vRDADdDjWl8M4HkRSVBKNV/2+X7oy297y4C+uMlHAVZzBoCToa8u+B301QH/BGCRiExQSn1rZTkF+mpoN0FfJ+Hf0OOfT7fud0KPY/uQUsrf1TZzrWX+XekLUxCRhUUzkX+3AfhetXzVp1apli9PHHJWC+3VSqkMUxlimdXauxHAyUqpWW19nNKXVe7QdqOU2gM9QD+ZcTn0BTDOU0pVWtNmWK3AV0EXqVD6aoEH/SgSkdOtfwa6tPIbAJ5WXmfvi8hM6ItD3GqtBwDOBjBDKfUfa57J1rTp1v2/AZAIfWXLQyillonIcuh94G8CZCKKKeyeQeRDRBKgrzz0ms/0KdZh1Iusw6yl1mHYV0Wkl8+87e5eYB1+fd86vFsrIptF5G3r4jthISIjrAzFIlIjIqtF5M9e94uI/J81vd46RPyUNea593KUiDwgIreIyEbrUPBsERnuM5/Tmm+HiFSLyCzfebzmPUtEFli5ykXkA9GXw/aeZ5aIzLXmXW7Nu8w6HO0SkYesdZVY72Gy12NdInK/iKy3Xv+91rImBufVbZ346Z5hZdwqIqNE5BvrNVorIjf6PNZv9wwRuUFEvvd6Ps+LTzcL63nfLiI/WvPtEZHPRCTTyvKiNetaOdCVIMN67M3We1IiImUislBEslt4ivEi8ri1fVeLyCe+eVt4XQZbn7E9IlJnva8X+sxj+rMTD331txqf6WUI/D17FYBvlVI/tDaTUmqv8hnuSulLYa+BvqSwdxbvHFXQRTJEpB+A+wDcpJRqaGV1bwC4UkSSAmQniiksmokONQ760Oc3Ldz/JPQlOX8G4E4A5wN4Jwjr/QT6y+/XAM4EkAN9udCwfE5FZCyABQCOBPB/0Je9fxz6MrjNHrSmzQBwHvSlUq8GkC8+/Sahf3hkQ7eCXQNgEIAPfQqZXOhLhb8KfenZL+DnMLWInAXdBaESwGXQr9ExAOaKyACf2YdAXxZ8GoBLoC/J+xF0a1+alfc+AFdCdztodrv1vP8B/fpfA33p6A715Q2ibtA/4F4B8BPoywk/KyInt/YgEZkGPQb+l9Db6B8BnAXgU9GH6Ju9Af2+/g/6PbgB+hLAadCv+QPWfJdAdwHx7gaSAX2J5Eug35elAD4RkbP9RPozgKHQr+tNAI4H8IWIxLXyHA6DvvT0COj35nzorgnvisj5XrMa/ezgQCvuP0QkXUS6i8gNAE4F8ERLDxKRCdDba6BW5pYe3xP6c1DoNXkRgNNE5DgRGQL93jQfwfgbgHyl1NcBFj0Hersb35FcRFEr0HW2+ce/WPuDLp48AOJ9pk+BLpY/85l+pTX9VK9pCkCu1+1c/XE76HH75wHQ27p9fgfyOqG7WjX/3Qd9yNZ7mqsNy5kDYAuALi3c3xNALYDpPtN/7pvdur0WQJzXtIut6Sdat3tAF8H/8vP6+75+S63lubymDYZu3Xvca9osa9oRXtPOt5b3pc963gOw0ev2JwDe68Dr7/B5rY9s3h58pjsCLCfDetzVXtOmW9NO9pqWAGAvgP94Tbvami/Da1lNAO72WccEa74LrNunWLdvaSVX87KHtPF1+ALAh36e14/er4FXluu8phV5b18AnofudtLLZ10zACzv7GenHe9vXBvmGwN9HoOy/uq9n1sLj/m3NV/vDmZ7Fbr/9BCvaU4Ab3nlmAkgGfoKvKUA+rVhuXHW9nNHKF5T/vEvUv/Y0kx0qHQA+5RS9S3c/5bP7behi+zOtMoUA9gAYJp1SH1oOx67HrpQbP77C4DDfaY1tHYoXES6QBcxryqlqluYbRx0wfaKz/Q3ADRCfyl7m6EOPgRcYP1/kPV/N/SXue/r+YZPtmToq3e+qZRqbJ6ulNoIYJ6f9a5RSm3wut08KsHnPvOtAjBQRMS6vQTAOSLyoIhMFJF4tM3dOPi1XmdN/9Jn+t1tXJ6vauXVMqh03+e1OPA6+nM6dLH3qtX9wmW18C8CsA/AJGu+M6ALq/92JJiIHG91s9gFvQ00WOse5mf2d5RSHq/nMQ+6yGztc3MWdAt4uc/z+BzACNHdgjr82RERt4i8I7r7ULXVBeY2ERkqIsmiT6qbjYO7P/hbzlAA7wL4AfoIzGnQJ/z9S0SubOExCQAuBfCJUmpvWzN7Pf7PAK4AcLNSqnmbg1KqSSl1qZU5Qyl1CnRh/jSAu5RSu0TkVhHZYHVn+ZdvNwzrc1sOvS8kIgtPBCQ6VCL0od2W7PK+oZSqF5FSBPhibY1SSok+ISgXwMMAeonIRgCPqgNn3rfkPOhittkvAZwL3cLqbXsry+gBXWS1NuJHczeFg0ZoUEo1ikgxDu3G4DvSQvNrmmj9P836/y6f+Xxv9wAgvuu17IT+geCt1Od2fSvTXdAtc40AHoJuSf85dJeRShF5B8AfAxQ1/4FupW6WBt0d5EYA33pNb+31b41vbkC/lol+pjfra/1/XQv39/L6f4lSyrcvbkBW14mvoFuQfwtgM/TreD+ALD8P8X1fm6e19rnpC93n96oW7u+llNrXic/OmwA+hf6sJEIX/P+HA10qyqG7YwUaCech6B8M53r9UPxK9LkOfxeR171/MFh+At0NrN1dM6w+7Q9BF8Ev+JtHKeW9vd0GvW0/a71W90P/cNoG/QPkDugf295qALBPM5EXFs1EhyqGLtRa0s/7htUi2QP6C6jDrNbRq6yWzxEAbgbwjIgUKaU+beVxBd63ReRcAPWqfSN/lEK3lrdWwDQXwf2hW9Sa1+eCLr6K27E+4EAR3M97efB5fa1sylqvr/4dWK9fVrHzCIBHRKQ/9A+PxwF0ge6v29LjtsOrIPZq0V/dzvcgmJpfkzPgv+huvn8vgJ4iktSBwvksAKkALlVK7S8qraMW/vi+r83TlreyjmLocwseaeH+7UDHPzsAzlRKbfG6/SmA34kevzgOwAY/xa4/bujRdnxPrlsM3RrcF/oHnrep0K///9qw/P1E5BfQfdUfU0o92Ib5BwK4C8BpSimPdX7ADKXUcuv+F6F/lPgWzT2tfERkYfcMokOtAhBnfdn4c6nP7UugP0sLgrFypS0H8Dtr0jHBWG6AdVYDmAvg562cMb8QuoXzcp/pl0H/AJ/dztWugD6z3/f1PGj5Sqkq6BbbS7xPYLMKmxM7sN6AlFI7lVLPQXexCPnrHwIzoH8EDVJKLfXzt9Ga7wvoVvzWLjzSfITAd7toLo73F4oichR0Nx9/LvY+WdQ6CW4gWv/cfAbgWAA/tPA8Djoi1N7Pjk/B7D19k1JqXRsLZkAXxCP9dOk5AbqF96CjLtYoFmcAeM1Pod0ia9SQFwE8p5T6Qxsf9iR0t6slXtOSvf7dFXob8F5Pf+iW99VtzUYUC9jSTHSoOdb/x8L/YdnhVuvMGwCOgh55YLZS6quOrlD0xRH+Dn24eB10l4GroQ93z+zoctvpD9AF6AIReQz6uR8BYKRS6rdKqRIReRzAn0WkCrqFLAt6dIW50CMttJlSqkxEngBwp4hUQBdwYwBc52f2v1jL/0REnoH+or8X+vD5Y+1/qocSkQ8BfA89OkMpgFHQran/Dsbyw0kptV5EHgHwlOhh+WZDF2+HQXdBeE4p9bVS6msReRfA41Z3i5nQLayToEdZmAXd/QIAbhKRPOgieQX0D4pGAC9Z20sa9HuyGf4bZFIAfCAi/wbQB7orxVoAL7XyVO6Gbq2dIyJPQZ8o2AO6GD5CKXWtTT47T0Gf2/CxtX3WQHf5+BmAJ/ycH3El9Pdvi10zRKQRQJ5S6jrr9iToi6CsADBdRMZ5zV6nlFrmZxlnAjgJB/cx/xLArSLyG+iW+t/iwOgfzU6w/j8HRLQfi2YiH0qpIhFZDN1X+D0/s9wK/YX4JvQX9McAbunkandCFxu/g259q4U+ce5cZV3pK9SUUkus1r/7APwTup/0JhwYpxfQQ+ztge6v+xvow+cvAfhzO1rlvOXiQEvnzdAnqp2Hg7trQCn1mejxf++BPnGwHnqkjD/59N3sjDnQRw1ugm5F3Qw9pF7AQ+A2sn8cX6XUHSJSCP18brLu2wLdD3mt12Muhx6xZCp039dy6JMin7OW873oMcd/CT0cnQPAYKXUD9ZJbvdB9+FeDz3U21nQI834ehh6eLXp0C2dX0OfxNZiS6tSarOIjIbeTh6CLraLAazEgYLTDp+dd0TkHOjX8TnoVtr10K+7vx9dUwGsVEp918pindZfs1OgP5OjoE+A9bYJepSS/awTDZ+C7pNf5pX1UxG5A7ofcxcAH+DAsILNzoUeO7qlPvFEMUmUUoHnIooxoi/q8HcAac2jSYjIFOgv+tOVUl8aC0fkQ0Rugd5eU9SBK9IRtZuIJEKfb/AHpdTzpvMQ2Qn7NBP59zL0iX28jCzZljUs2pnQLZc/sGCmIPgVgN3o4AVXiKIZi2YiP5RSTQCuhb5wAJFdDQXwIayLopiNQlGiDvoCO40B5ySKMeyeQUREREQUAFuaiYiIiIgCYNFMRERERBQAi2YiIiIiogBYNBMRERERBcCimYiIiIgoABbNREREREQBsGgmIiIiIgqARTMRERERUQAsmomIiIiIAmDRTEREREQUAItmIiIiIqIAWDQTEREREQXAopmIiIiIKAAWzUREREREAbBoJiIiIiIKgEUzEREREVEALJqJiIiIiAJg0UxEREREFACLZiIiIiKiAFg0ExEREREFwKKZiIiIiCgAFs1EhojI/CAtZ4qIfNKJx98RjBxERETRjEUzkSFKqRNNZ7CwaCYiIgrAZToAUawSkUqlVFcRmQLgXgC7AIwE8B6AAgC3AkgCcIFSar2ITAdQC2A4gH4AfqeU+sRnmWMBPGk9rgbANUqp1SJyNYDzAXQBcCSA95VSfxKRaQCSRGQ5gB8A/BLAWwAGAnACuF8p9WZoXoHo5M5zOwD0BdDf+n9X6Ne9rX8JABoA1LXjrwrAbgA7rb8dBVMLqkL+ZImIYgiLZiJ7GAEgC0AJgA0AnlNKjRWRWwH8FsBt1nwZACZDF75fi8gQn+WsAjBJKdUoIqcBeAjARdZ9IwGMgi6yVovIP5VSOSJys1JqJACIyEUAtiulsq3bqSF4rhGrMDPLBf2D4nDrbxCAw6+71dmzooscCV0o94b+wWGUO89dhQNFdPPfLq9/bwKwpmBqQa2xkEREEYRFM5E9LFFK7QAAEVkP4AtregGAk73me0sp5QGwVkQ2AMj0WU4qgDwRGQpAAYjzuu8rpVS5tY4foYu+LT6PLwDwNxF5BMAnSqlvOv/UIk9hZlYK9A+MUdA/NoZAv17p8FMQ996HdRVd4PsDxrRk6B9XR7Yyj8ed5y4CUOj7VzC1oCzUAYmIIgmLZiJ7qPP6t8frtgcHf06Vz+N8b98P4Gul1IUikgFgVgvraIKfz79Sao2IHA/gHAAPi8gXSqn72vokIlFhZlZvAMdZf6Os/x8JQNq6jLQSVb6xf5tntxMHgCOsv2zvO9x57p04uJD+EcB3LKaJKFaxaCaKLJeISB6AwdCFzmoA47zuTwWwzfr31W1cZoOIxCmlGkQkHUCJUuoVEalsxzIiQmFm1mE4UBg3F8kDO7vc9GLUdHYZNtTf+vM+0qHcee4fAcwHMA/AvIKpBetMhCMiCjcWzUSRZTWA2dAnAt6olKoVOaiF86/Q3TN+B2BmG5f5HwArROQ7AC8BeFREPNAno/06aMnDrDAzKwHAJACnADgeukDuHYp1pZeoxlAs14YE+kTU4QBuAAB3nns3DhTR8wEsLZhaUG8sIRFRiIhSvkd3iciOrNEzPlFKvWM6i10VZmYdAeBsAGdBt5Amh2O9a9Ix566prknhWFcEqAOwFLqAngNgZsHUgmqzkYiIOo8tzUQUsQozsxIBTMGBQvkoEzl6ViLRxHptKgHABOvvjwBq3XnumQA+BvBJwdSCrSbDERF1FFuaiSiiFGZmDYUuks+GHn4vyWwioDYOhVf9wZVlOkeEWA6rgAawpGBqAb+EiCgisGgmIlsrzMzqAt3Vork1ubUh1IzwCPZcnuPqYzpHBNoJIB+6gJ7BC7IQkZ2xaCYi2ynMzHIAOAPANdBXMrR19wcFqCv+5Gxsckpc4LmpBbUAvgbwOoB32Q+aiOyGRTMR2YbV9eIaAFcBGGA4Trvc/Gvntt3dJaIy21gFgHcA5AGYwy4cRGQHLJqJyCjr6nuXQhfLEwzH6bD7L3cUFAx2uE3niEIboYdCzCuYWrDRdBgiil0smoko7AozswT6JL5rAFyEMA0NF0rPn+5Y8Plox3jTOaKYAvANgOkA3i6YWlBpNg4RxRoWzUQUNoWZWYOgrzI4FfqKhlHj0+Nl9otnOCebzhEjqgC8B11Af83uG0QUDiyaiSikCjOzkgD8FLpYPgWAw2igEFk+WGY/dDmLZgNWA/gHdPcNjr5BRCHDopmIQqIwM6sPgN8CuAlAT8NxQm5bL8z/v1+6TjSdI4aVAngOwD8LphZsMR2GiKIPi2YiCirrUta/h+6vbPzCI+FSkYjvr/s/1wjTOQiN0F03/lYwtWCJ6TBEFD1YNBNRUBRmZo0CcDuAiwE4DccJu0YHNl1xu+tw0znoILMAPFIwteAz00GIKPKxaCaiTinMzJoC4E4ApxmOYpQCai/7s8vWF2GJYd8DeBTAmwVTCxpNhyGiyMSimYg6pDAz62QA90APHUcArr3VWVrZRXqYzkEtKgJwL4CXCqYWeAxnIaIIE5VnsRNR6BRmZp1SmJk1G8BMsGA+SL9y7DWdgVqVAeBFACvcee6fGM5CRBGGRTMRtUlhZtaphZlZcwB8BWCS6Tx2lFaiyk1noDYZDuADd557vjvPzW2ZiNrEZToAEdlbYWbWSABPgq3KAaUXqxrTGahdxgOY7c5zfwrgzwVTC743HYiI7IstzUTkV2FmVs/CzKxnAHwLFsxtklaCJtMZqEPOBrDMned+xZ3nHmw6DBHZE4tmIjpIYWaWozAz60YAawD8GtxPtFm/MhVzQ+1FEQFwJYDV7jz3P9157r6mAxGRvfDLkIj2K8zMOhHAUgDPAuhlOE7E6VEJDjkX+eIA3AxgvTvPfac7zx1vOhAR2QOLZiJCYWZW/8LMrJcAzAUwynSeSJVci26mM1DQdAXwAIDlPFmQiACO00wU0wozs+IA3AI93nKK4TgRzwPsvfzPrt6mc1DQKQDTAfyxYGpBseEsRGQIW5qJYlRhZtbpAFYA+BtYMAeFAL1cTaredA4KOgFwDYBV7jz31YazEJEhbGkmijGFmVmHA3gcwE9NZ4lGv/2Vc+uunjLQdA4KqdkAbiyYWrDKdBAiCh+2NBPFiMLMrITCzKx7ABSCBXPIpJWqUtMZKOQmA/jenee+353n5smfRDGCRTNRDCjMzDoawCIAuQCSzKaJbunFqDCdgcIiHsBdAArcee7TTYchotBj0UwU5Qozs26CHkZuhOkssSC9RDWYzkBhNQTAF+489wvuPHdX02GIKHRYNBNFqcLMrD6FmVmfAHgKbF0Om/7snBGrrgHwnTvPPdp0ECIKDRbNRFGoMDPrLAAFALJNZ4k1vfepONMZyJihAOa789y3u/Pc/H4lijL8UBNFEetkv78D+B+AfqbzxKJu1eAh+tgWB2AagBnuPPcA02GIKHhYNBNFicLMrGMALIG+WIkYjhOzEuvRw3QGsoVTAKxw57kvNB2EiIKDRTNRFCjMzPotdMHsNp0l1jk96Gs6A9lGTwDvufPc/3bnubuYDkNEncOimSiCFWZm9SvMzPofgH8A4HixNiBAQrcqxUstk7dfAvjWneceaToIEXUci2aiCFWYmXUO9GWwzzadhQ7Wtwx7TWcg28kEsMid577NdBAi6hgWzUQRpjAzy1WYmfUkgHyAXQHsKL1E7TOdgWwpHsAT7jz3y7ySIFHkYdFMFEEKM7O6QRfLt5rOQi1LL1G1pjOQrf0cwGx3njvNdBAiajsWzUQRojAzKwPAfABnGI5CAaSVoMl0BrK9sQCWuvPcY0wHIaK2YdFMFAEKM7PGAVgEYLjpLBRY3zLlNJ2BIkI6gDnuPPcVpoMQUWAsmolsrjAz6zIAX4P9lyNGj0petpzaLBHAq+489zReRZDI3vgBpagiIvODtJxZIjI6GMvqjMLMrLsAvA4OJxdRkmvRzXQGiji3A/jQnedOMR2EiPxj0UxRRSl1oukMwVCYmRVfmJmVB+B+8Op+ESeuEb1NZ6CIdC6Ahe4895GmgxDRoVg0U1QRkUrr/1NE5BOv6U+JyNXWv8eIyHwR+V5EFotIiogkicgbIrJCRN4EzB1eL8zM6gVgBoCrTGWgznEAPeMaOYIGdcjRABa789ynmA5CRAdj0UwxRUTiAbwJ4Fal1AgApwGoAfBrANVKqWMBPAjgeBP5CjOzjgKwEMAkE+un4OlTjl2mM1DE6gngU3ee+2LTQYjoABbNFGuGAdihlFoCAEqpfUqpRugi9RVr2groK+2FVWFm1mQACwAMCfe6Kfj6l6gy0xkoosUDeMOd577GdBAi0lg0U7RqxMHbd/OJdAJAtfCYlqaHXGFm1tXQXTJ6mspAwZVegirTGSjiOQE8785z82JGRDbAopmi1SYAR4tIgoikAjjVmr4KQLqIjAEAqz+zC8AcAFda044BcGy4ghZmZt0D4EUAceFaJ4VeerFqMJ2BooIAeNKd5841HYQo1rFopojnb5g5pdQWAG9Bd7N4FcAya3o9gMsA/FNEdgJYCd0K/SyAriKyAsCfACwOR/bCzKyHAOSGY10UXv3LTCegKHOPO8/9hDvPzdF0iAwRpYwdkSZqExFxWf2Og73cXACVSqm/BXvZbVGYmfUogD+YWDeF3o4eWHDrja7xpnNQ1HkBwC8LphbwUu1EYcaWZgobEUkWkXxrqLeVInKZiBSJSG/r/tEiMsv6d66I/EdEvgDwkoj0EZEZIvKdiPxbRDZ5Pa7Sax1/EpECax3TrGk3iMgSa9q7ItIl/M/+YIWZWU+ABXNU61aNrqYzUFS6FvoEwXjTQYhiDYtmCqezAGxXSo1QSh0D4LMA8x8P4CdKqSsA3ANgplLqOADvAxjkO7OInA3gAgAnWMPJ/dW66z2l1BhrWiGA64LybDqgMDNLCjOz/gngNlMZKDwSG9DDdAaKWhcD+Mid5zbeAEAUS1g0UzgVADhNRB4RkZOUUuUB5v9IKVVj/XsigDcAQCn1GYBSP/OfBuBFpVS1NV+JNf0YEflGRAqgT/Yb3tkn0hGFmVkC4BkAN5tYP4WXw4N+YP83Cp0zAXzOy24ThQ+LZgobpdQa6NbjAgAPi8jdOHhouESfh3gP2dWWk19aGk5uOoCblVJuAPf6WU/IPX3jTJk/7r5pDa7ky8K9bjJDgLjUKuw1nYOi2kToFuew79OIYhGLZgobEUmHvureKwD+BuA4AEU4cPW9i1p5+FwAl1rLOQPwe+j7CwDXNvdZFpHmMY9TAOwQkThYw8oZ8M/axF5/mjf+/t31ccklgWenaNCvDMWmM1DUmwLgLXee22U6CFG0Y9FM4eQGsFhElgO4E8AD0C2/fxeRbwC0djb4vQDOEJHvAJwNYAeACu8ZrG4bHwFYaq2j+US7vwBYBH3xkFXBejJt9fSNMx8HcBMAeJwJw+aPe2BvfVxXFlMxIL1E7TOdgWLCeQCmczg6otDikHMUEUQkAUCTUqpRRMYDeFYpNdJwrICevnHmfdBF+0EcTfVrT1x4d4/4horeBmJRmHwwTua8drJzkukcFDOeLphawHMmiEKELc0UKQYBWCIi3wP4B4AbDOcJ6OkbZ94KPwUzAHic8UPnj7uvrC4uZU+YY1EYpZXAYzoDxZSb3Hnu+02HIIpWLJopIiil1iqlRlnD1Y1RSi0xnak1T9848xcAnmhtHo8zfsiC8ffvq4tP3R2mWBRmfcqV03QGijl3ufPc/2c6BFE0YtFMFGRP3zjzHOirdgXsX+hxxB05f9y9VbXx3XeFPhmFW49KcBxdMuExd577GtMhiKINi2aiIHr6xpknAHgbQJvPZFeOuMELxt1bXZvQfWfokpEJyXVINZ2BYpIA+K87z93aiERE1E4smomC5OkbZx4FIB9of+uicrgGLzjh3rqahJ47gp+MTIlrRB/TGShmOQG85s5zn246CFG0YNFMFARP3zizF3TB3Kujy1AO1+ELT7inviax5/bgJSOTBEiNb9BXqCQyIB7A++48tzvcKxaR+W2Y5zkROboDyx4pIue0Yb6rReSpFu6rbO96iVg0E3XS0zfOTADwAYAhnV2WcrgOXzg2t6kmsffWTgcjW+hbBp7oSSYlA/jQnefu8A/6jlBKndiGea5XSv3YgcWPBBCwaCYKNhbNRJ3UWLvsAejL2QaFcjgPWzj2blQnsXCOBv1LVZnpDBTzBgN4J5xXDWxuyRWRKSIyS0TeEZFVIvKqiIh13ywRGW39+wwRWSAi34nI2yLS1Zo+RkTmi8j3IrJYRFIB3AfgMhFZLiKXichYa55l1v+HeUU5TEQ+E5HVInJPC1n/KCJLRGSFiNxrTUsWkXxrvStF5LIQvlwUIVg0E3XC4Ns//nORWj2mvvLjWcFcrnI4By4aczeqk/psCeZyKfzSS1BlOgMR9OW2/25o3aMA3AbgaABHAJjgfaeI9AZwF4DTlFLHAVgK4HciEg/gTQC3KqVGADgNQBWAuwG8qZQaqZR6E/pKr5OUUqOs+x7yWvxYAFdCt05f0lyke637DABDrflGAjheRCYBOAvAdmuY02MAfBacl4IiGYtmog7KyMm/QInjwffTfjJ5SZdkR2153lylGmuDtXzlcA5cOPYvzqqkfpuCtUwKv/Ri1WA6A5HlN+489y8NrHexUmqrUsoDYDmADJ/7x0EX1PNEZDmAqQAOBzAMwI7mcfmVUvuUUo1+lp8K4G0RWQk9Pv5wr/tmKKWKlVI1AN7DoUcFz7D+lgH4DkAmdBFdAOA0EXlERE5SSpV36JlTVGHRTNQBGTn5bgAvwxqLeX7P8ZM+7X18l5ry51YoT2XwrvInzvRFY++Mr+rCwjlS9StVAcfrJgqjp9x57pPCvM46r3834dAhOQW6uB1p/R2tlLrOmq7asPz7AXxttQifByDR6z7fx/veFgAPe617iFLqeaXUGgDHQxfPD4vI3W3IQVGORTNRO2Xk5PcB8BGArt7T1yUfedwb6ef2qax4aZOncefaoK1QnGmLxtyVUNklbWPQlklh06sCCaYzEHmJA/CuO889yHQQLwsBTBCRIQAgIl1E5CjobhfpIjLGmp4iIi4AFQBSvB6fCmCb9e+rfZZ9uoj0FJEkABcAmOdz/+cArvXqQz1ARPqKSDqAaqXUKwD+BuC44DxVimQsmonaISMn3wHgDRx6eBEAUBzfa/D0gT87srT6o+Kmuh+Dd6lvcfRfPOaOLpXJ6RuCtkwKi5Sag39cEdlAH+gRNexwxUqllNoDXey+LiIroIvoTKVUPYDLAPxTRL4HMAO6FflrAEc3nwgI4K/QrcHzoMen9jYX+qjgcgDvKqWW+qz8CwCvAVggIgUA3oEuyN0AFlvdRe4E8ECwnzhFHlGqLUc+iAgAMnLycwH4PQPbm0M1NVy8/YP56ZKOuC6nTA5aAOXZPWbptIqUqm1HBm2ZFFJNgu0/y3Glm85B5MdbBVMLjI0KYRWp5yuleBSNIgJbmonaKCMn/1QAf2nLvB5xxr014KLJy+MbUFfxxmylPP5OXmk/cfRdMjqnW0XXw9YFZXkUcg6FvqJPgCKym0vdee47TaxYRGYAKGDBTJGELc1EbZCRk98f+vBev/Y+NrNi9ZLTSpY2JKb8fLg4ElODEkh59o7+9q+l3Sq3DA3K8iikfnWzc3dpivQ1nYPIDwXgrIKpBV+YDkJkd2xpJgogIyffCeB1dKBgBoBVKcPGvNn/9D5VFdNXeZpKgzPusjh6Lz3+Tz33pRy+JijLo5DqV4Zi0xmIWiAAXnLnufmjjigAFs1Egd0DfWGADtuT0Hfo9IGXHFle9fbWpoaNK4KSShy9lh73x97l3QavDsryKGTSSlSF6QxEregHIM+d5+bwiEStYNFM1IqMnPzToc+c7rQaZ5feLx52xXE76r8pbaxZ5DvsUceI9Px21O/7lnU7ojAoy6OQGFCsgnbRG6IQOQvA70yHILIzFs1ELcjIyU8D8AqC+DlpEmfC6wMumVzg2tNQX/nRLBWMkwpEenw36ndppalDfgxCRAqBtJI2XaCByLSH3Hnu402HILIrFs1EfmTk5AuAVwGEpJ/fl31OnfJVt7TE2oqXv1GqoabTCxTpvmzkbQNKuw/9IQjxKMj6livfsWOJ7CgewBvuPHey6SBEdsSimci/3wI4OZQrWNntmHHv9p3Yp2rf9OXKU7m70wsUSV024taBJd2HrQxCPAqi1ErY4SISRG0xBMDjpkMQ2RGLZiIfGTn5QwA8HI517UhMy3p5wAWDyytfX+dp3NH5kTBEUpeP+O2gkh6ZBUGIR0HSpQ7BGWqQKDx+6c5zZ5sOQWQ3LJqJvFiXyX4RCF/LYKWra/8XBl4+amftFzsb635Y3OkFinRbfuzNGcU9soIzSgd1WlwT+pjOQNROz7vz3L1NhyCyExbNRAe7DcDEcK+0yeFKenXAJSetwtqqhuqvZnd6gSIp3x970xF7ew7/PgjxwurOHTswcd1anL9xw/5pZU1NuG7LZpy1YT2u27IZ5U1Nfh/7cmkJzt+4Aedt3ICXSkr2T39sz25csHEjcnZs3z/to/JyvFxa4m8xQSdAt8R6VRmWlREFRz8A/zEdgshOWDQTWTJy8o8C8ICxACLyab8zT57dpYurtuLNrzt96W2Rrivcvx6yp5d7eXAChseFqan4z8DDDpr2XHExxnVJxmdHHIlxXZLxXMmh1wpZW1eHt8vK8ObhGXg/YzBmVVWiqL4eFU1NWFZTgw8GD0aTAtbU1aLW48H7+8pxefce4Xpa6FOGPWFbGVFwXOjOc19tOgSRXbBoJsL+bhnTASQZjoJl3UdOeL/3cX2qK/LmK09teacWJpJccMyvjtrT+9hlQYoXcqO7dEGq8+Bd08zKSlyQqrsFX5Caiq8qDm20XV9fhxFJSUhyOOASwZikLviqogIOARqUglIKdcoDFwQvlJTg5917IE7Cdy2HtFJVFraVEQXPY+48N7sXEYFFM1Gz3wMYbzpEs61JA495Je2cI/dVvlLgaSrZ1KmFiXQpGP7LzN29R34XpHhhV9zUiD4uFwCgj8uFkqZDG+GHxidgaXU1ypqaUOPxYE5VJXY0NiDZ4cQZXVPw001FGBAXhxSnEytra3BqSkpYn0N6MarDukKi4OgJ4FHTIYjsgEUzxbyMnPwsAPeZzuFrX1y3AS8OvGTk7pqPiprqN3Sub7JI0srh12ft6nPct0GKZztHJiTg+p69cN2Wzfjl1i0YlpAIl9WSfF2vXng/YzBu79sP/9i7Bzf37oN3ysrwf9u34V/Fe8OSL71ENYRlRUTBN9Wd555sOgSRaSyaKaZZFzH5L4BE01n8aXDEd315wKUnrfUsK2msWTi3UwsTSfrh6GuH7+p7/NIgxQubXk4X9jTq1uU9jY3o6XT5ne+i7t3xbsZgvDzocKQ6nTg8Lv6g+3+s1VezzoiPx4f7yvFE+gCsratDUX19aJ8AgH6lKnx9QYiC71l3njvOdAgik1g0U6z7BYAJpkO0SsTxcf9zTp6XWK/qKj/6ulOX3hZJ/CHrGveOfmOXBDFhyJ3ctSs+KNfduz8oL8cpXbv6na/YKqy3NzTgy8oKnNOt20H3/3PvHvy2d280KgWP9So6IKj1eEIX3tKzAgkhXwlR6GQB+IPpEEQmsWimmJWRk98NwCOmc7TV4h5jTvq4x9AeNRWvzlaqoeP9Y0USCjOvGrGj/7jOjwkdAn/Yvg0/27QJRfX1OHn9OrxbVoYbevXC/OoqnLVhPeZXV+H6Xr0AALsbG/CrrVv2P/bW7dtw7sYNuGnbVtzVtx9SnQeuXv1lRQWOSUxCX1ccujmdGJGUhJ9s3AgAyEwM/YGGlBqEtxM1UfD9xZ3nHmw6BJEp0plGK6JIlpGT/wT0uMwRpXt96abLdn6+KaXrxcPEkdKvwwtSqj5z9avL03cuGBvEeNSCJsGOn+W40kznIOqk/xVMLeDVAikmsaWZYlJGTv4xAG42naMjyuJ7HD59wIUj9la9u8rTuH1VhxckEr9q2JWjtqVNWBTEeNQCh0Jfh0f5vyoLUeQ4x53n/qnpEEQmsGimWPUUAP9nk0WAOmdCat7ASyZsaJi3vbGuoONFr0jc6qN+dtzW9JMWBjEe+SGAs0clL3BCUeHv7jy3/xMLiKIYi2aKORk5+T8DEPHDJylxuN5PO/eUxa7dtfVVX87q8IJE4tYMvWz0lgGTFwQvHfnTv1SF57rdRKE1EDYcppMo1Fg0U0zJyMnvCuBvpnME07xeJ07+X2q/lJqKt79SqqljYwGLuNYOuWTM5oEnzw9yPPKSVox9pjMQBckt7jz3CNMhiMKJRTPFmrsBpJsOEWxruw45/vV+4wdXVr42V3lqyjq0EBHXuiMvOmHTYafNC246ajagRNWZzkAUJE5E0OhDRMHAopliRkZO/mBE4GgZbVUc3+uI6enZI4qr3l7maSou6tBCRJzrj7hg3KbDTmfhHAL9S8DhiiianMkrBVIsYdFMseReAFF9RataZ1LPvIE/nbi57sv1TfXrlndoISLO9Uf8ZPzGw8/q3BUI6RB99qmo3v4oJj1sOgBRuLBopphgDTF3pekc4eARZ9zb6eef+p1jQ2lDzYJvOrQQEcfGjHNP3Hj4OSycgyi1Cl1MZyAKsvHuPPd5pkMQhQOLZooVDyDGtvdZvU86+fOuCQm1lZ98pZRq/3WiRRwbM86ZsCEju2OFNx2iSx26m85AFAIPuvPcMbV/pdjEjZyiXkZO/gkAfmI6hwmFKVlj3+pzzGFVlW98rVR9VbsXICJFh589cf3g81k4B4GrCX1MZyAKATeAK0yHIAo1Fs0UCx4yHcCkXQn9jspLO/3Ykqq3FirPvh3tXoCIbBp0xsR1R1wwJwTxYooAXZNqFYedo2h0rzvPzT77FNVYNFNUy8jJPw3AKaZzmFbtSu6Tl/6TCVtrP/3B07itsN0LEJHNg06ftPbIn7Jw7qS+5bwqIEWlIwDcYDoEUSixaKZo96DpAHbR5HAlvpF+/mkr1IrtjXXfd+iy2VsOO3XSmiGXzA52tliSVqLKTWcgCpG/uPPcPNmVohaLZopaGTn5FwIYazqH3czoM+XULxPrPHXVX83syOO3DpwyefXQy1g4d1B6CapNZyAKkf4AbjEdgihUWDRTNLvXdAC7Kkh1n/hOj4z+VZXvzejIpbe3DZg0edVRV7Bw7oD0YtVoOgNRCN3uznN3Nx2CKBRYNFNUysjJPwf6jG5qwfak9KNf6j/xmLKqt2cpT3VJux+fPmFy4bArZ4UgWlTrV6a436Vo1h3AraZDEIUCd94Urf5kOkAkqHSlpE1PP2fC9tpPlnqa9mxs7+N3pJ045cfMq2aFIFrU6lmBBNMZiELsN+48d6LpEETB5jIdgCjYMnLyxwKYbDpHpGh0xHV5Le3c08/eM+urhV9+3W3dzg29UpK6485Lnz9k3iVrv8SM5W8AABLiknDZSbcB/U+Ysre2Yt5/5jw5YV9TE27p3QenpaQAAG7athX39OuHvi6ORNWsay1STGcgCrG+AH4O4DnTQYiCiS3NFI3YytxeIvJp35NPS8w8etvUyRd929JsvVLScNv5T+COS57DWcf9HK/PeRwA8GXFvgmZR0xZ8/rhh+PFEt3T4+vKChydkMiC2UdCA3qZzkAUBv/nznOL6RBEwcSimaJKRk7+EAAXms4RqXaMuPzYhX0GdqmtL6n0d+ntI/oPR5cE3VA6uN/RKKvUQw47HS7Upx5x1NIhl88TARqVwkulpbi2Z8/wPoEIIAp9HB6eDEhR72gAZ5kOQRRMLJop2vwe3K47ZWfXQVnV8cmJ5VXvzWjt0tvzV32KowfpEf1GDzkFhVuX4qElb06YPOKy718vK8VPuqUiycG3wpcAjl77sNt0DqIw+J3pAETBxD7NFDUycvL7ArjadI5IVLPhW5R89R/A40GXYSfC44xzTU8/7cTLdn40t3/CGcfu2leW9sqsv2Lr3nU4d+y1GNR7KBas+hQ3nHkvHv/wVtTUVeLcMddgxOCJqK6rGJH77ZsN7wxMi7t75w7sa/Lg6p49MTIpyfTTtI3+papkT3dJN52DKMROc+e53QVTCwpMByEKBjYDUTT5LQCesd1OytOEkhnPou8l9yL9+mdQvW4RVGMDGhzxKa+mnX3a6sZvChIcZasvmXAzThlxCfZVFeO1OY/hl2feh1VbluKEo87A7y/4J776/i0AwMtfPwL34ElxL3U9ZvXRiYl4oH9/PLmHV472llaCStMZiMKErc0UNVg0U1TIyMnvAuA3pnNEovoda+Dqnoa47v0hzjh0OXIsPPX6onVKHM6P+51yRkG3fTvSU+vm1zfUYuGaL3DVyX9Gv+6HwelwoaGxDo1NDRAR7CzdhKJdhbhs4i1oSBk4bHXfcWtEgLpDu0fHtAHFqs50BqIwucKd5+5vOgRRMLB7BkWLywHwrLMOaKwohqtbHwDAno/+ipr1S6Hqa7D16alInXgl4GnEl8CU3Uf1XLZy06yK+sbalDfn/l0/WAHdu/bGojUzcMEJN+DFrx7EKSMuQXxcIkYPOQX/+fzuo86pLKm+s2fPLgafou30L4UynYEoTOIB3AzgLtNBiDqLRTNFi1+aDhAN+pz/J1SunIn6HWvQ8/QbD7pvIzDKMWx82YnVO1dfMvHhwSLOeO/7q+sqkJLUHZOG/wSvzX4M1XUVuHDcjTii//Au3cvWzsbyJzl2tqX3PsVx+CiW3OjOcz9YMLWgxnQQos5g9wyKeBk5+ccCOMF0jkjlSumFxn0H+hw3VeyFs6v/Rvu6hG7df+yVefjumo++Up7qYu/7Pv32ZZw56kosXTcTh/U5CldO+SM+XqIvkFLWfejkb0f9bo4CW1gBILUKyaYzEIVRLwBTTYcg6iwWzRQNbjAdIJLFpx2FxtLtaCjbCdXUgKrCOUga0vJvkEZnQuLLaWecvq7h66Wext3rAWB3+VaUVxVjaPoI1DfWQqz/Ghrr9z+uPPXISd+O+sM3LJyBpDp0N52BKMx+ZToAUWeJUjH//UURLCMnPwnAdoBFSGfUrF+Ckq/+CygPurpPR+qJl6Fi2f8AACmjzkFTZSl25N2mTxAUBxxxiUi//llMqvph5pjGtNS82a8ff97Ya9E3dSAqakrxn8/vRk19FbJHX41RR0w6aF0p+zZ9M/q7v04UIGavFqaA6sv+7GI/7xDy1Huw8eGNUI0Kqkmh25hu6HdhP+x6dxf2LdsHEYGzmxMDrx+IuB4H95ap21GHLc9s2X+7fk89+l7YF73P7I2db+1ExYoKJA1KwsBfDgQAlM4rRVNVE3qf0TuszzECjSiYWrDCdAiijmLRTBEtIyf/KgB5pnPEsqGV65aeXVlTkZA49uS2PialYvM3o7/960SBitnC+ZrbnOVVSZJqOke0UkrBU+eBM9EJ1aiw4aENSLsiDQkDEuBMcgIAimcUo3ZbLQZcPaDl5XgUVt+2GkfcfQScXZzY9OQmHHHHEdjyry3ok90H8f3isemJTcj4fQbEFbObc1s9VjC14A+mQxB1FLtnUKTjCYCGre06ZPRrPfoPqqye8bm/S2/7U5Ey6KQlo3PmKUjMjkXXtxwcvDqERATORF0cqybd2gzB/oIZADx1Hoi0XuhW/liJ+L7xiO8dDwh0y7VSUA0K4hTs/XQvep3eiwVz21zpznM7A89GZE8smiliZeTkHw1ggukcBOxN6HPk9H7Hjy6u+eRzpeoq2vKYyq4DJy4e/ef5sVo4p5WoctMZop3yKKz7yzqsumUVug7vii5H6h4xu97ZhVW/W4WyBWXoe2HfVpdRvqgcqeP0AQFnkhPdRnfD+rvXI653HBxdHKjZUINux3UL+XOJEv0BnGE6BFFHsWimSMYTAG2kxpnUKy/t5FM31n8119NUvq0tj6nqOmDiojF3LlCQplDns5v0YnD4rRATh2DI/UMw7PFhqNlQg9qttQCAfhf3Q+bjmeg+vjuKvypu8fGeRg8qllUgdcyBXjR9zumDIfcPQdrP0rD7vd3o+9O+KJldgs1Pb8buj3aH/DlFAY6iQRGLRTNFpIyc/DgAvzCdgw7mEWf8u/1OPvtbfP9jU8PmlW15THVy2oRFY+5aFGuFc3qJajSdIVY4k51IzkxGZcHBVy9PHZeKfUv3tfi4yhWVSDw8Ea7UQy9pULNJ/+ZJ6J+AsnllGHTTINRtrUPdTl7sMYCfuPPc7MtPEYlFM0Wq06HH/iQbmtVrzOmfJZZWNNQVzG3L/NXJ/U9cOPYvizziiJlCsm+Z4v43hBr3NaKpSv8O89R7dN/ktPiDitqKZRVISEtocRnlC8vRfVx3v/ftfm83+l7YF6pRAc0djBx6XdSqRACXmg5B1BHcaVOk4k7X5n5MOWr866kpvatr5s5oy/w1XfqduGjs3UtipXDuWYEk0xmiWWN5IzY+shFr71qL9feuR9fhXdFtZDfsensX1t65FmvvWovKlZVIuzINANBQ2oCix4v2P95T50HlD5Xodvyh/ZX3fbsPSYOTENcjDs5kJ5KGJGHtXWsBAEmD+La2AbtoUETikHMUcTJy8uMB7ALHZo4IyY1Vuy/f892SHomnnCbiarlZz5JYs3fhuMX3Hu9Qnqi+1HRtHFZd9QdXpukcRIYMKZhasN50CKL2YEszRaIzwII5YlS5kvtO7zf+1C11X32pPFV7A81fm9R73MKxud95xNEQjnymxDeyexHFtKtMByBqLxbNFIkuMx2A2qfJ4Up8s/+k7OXq2+88jbvXBZq/NqnXCQtOuHeZR5z1geaNVKLQ29Wkovb5EQVwlTvPzcGtKaKwaKaIkpGTnwDgfNM5qGO+7DXmjBnx23Y21q9bEmjeusSeYxeccO/3HnFF5XAEAkivfeAYZRSrMgCMNh2CqD1YNFOkOQsAryQQwVZ0y5z4Zoojqbbu25mB5q1L7DFm/rh7C5oc0Vk49ytVpaYzEBl0rukARO3BopkiDUfNiALbk9KOmd5zYGZZ7ez/KeVpdXzm+oTuoxeccF9Bk8NVG6584ZJegsrAcxFFLRbNFFFYNFPEyMjJTwRwnukcFBwVcd3SX+w7avL2uq8/U6qu5StMAKhPSB29YNz9PzQ54qLqKnrpxezTTDFtlDvPnW46BFFbsWimSHIGgBTTISh4Gh1xya/1G3/2D02L5nmayra0Nm99fLfj54+7v7DJEV8drnyhlsbOGRTbBEC26RBEbcWimSIJd67RSMTxae8xZ3/t2rihqWFrQWuzNsSnHDd/3H2ro6Vw7r1PRfVY1ERtwP06RQwWzRRJzjYdgELnu9TMye8k1zbV1RW2eunthviUUfPGP7C2yRFfFa5sodKtCsmmMxAZdpo7zx3wokdEdsCimSJCRk7+MQAOM52DQmtzlwEj83r2OLyibtHnrc3XGJc8Yt74B9Y3OhMi+kS6pHpepIdiXjKAk02HIGoLFs0UKdjKHCPK41IPe6HPsPE76+Z8olRjiyNmNMYlHzt/3AMbG50JFeHMF0xOD/qZzkBkAxxFgyICi2aKFGeZDkDhU+9I6PZK3+PPXtW08CvlqdzT0nyNcV3c88c/UNToTGx19A27EiCxazXHaqaYx37NFBFYNJPtZeTkdwEwwXQOCi8lDucnvY/P/saxtqCpcfealuZrdHVxzxv/wJYGZ1J5OPMFS79y7DWdgciwDHee+xjTIYgCYdFMkeAkADxRJEYt6p55ygdJ5fsaGjYubmmeJlfS8PnjH9jW4Iq8wjmtREVcZqIQYBcNsj0WzRQJTjcdgMzakDxw9Evd4ntX1Rd81dI8Ta7Eo+ePe2B7g6tLWRijddqAvSrqrnRI1AHsgke2x6KZIsFppgOQeSUJPY94odfA4/bUL8pXytPob54mV2LWvPEP7GxwJUdMP+G0Evh9LkQxZqw7z+0yHYKoNSyaydYycvJ7AzjWdA6yh1pnYo+X+gw/Y33T4s+Vp9ZvtwaPMyFz3vj7d9fHJZeEO19H9C1XTtMZiGwgCcBI0yGIWsOimexuPPSlVokAAB5xxr3fe0T2QseqxZ6m0s1+53EmDJs/7oG99XFdi8Odr716VCDRdAYimzjRdACi1rBoJrsbbzoA2dPc7sNO/zhxz/bGxu0r/N3vccYfNX/c/SV1cSktDllnB11r0c10BiKbYNFMtsaimexunOkAZF9rkg8b93KKSqptWDvb3/0eZ/zQBePu31cX3822hXNcI3qbzkBkEyyaydZYNJNtZeTkOwGMMZ2D7G1vQs+hz/XsOby0/vtPlVLK936PM+7IBePu21cXn7rbRL5AHEAvV6OqM52DyAYOc+e5B5gOQdQSFs1kZ8cA6Go6BNlfjbNL7xf7HHnKpqZv85VqqPG93+OIO3L+uHurauO77zKRL5De+2DLgp7IALY2k22xaCY7Y9cMarMmcSa83Xv4uUulcI7HU3lIEaoccYMXjLu3ujah+04T+VrTv5SX0iaysGgm22LRTHbGkwCp3WZ1H3rmpwk71zU17V3te59yuAYvOOHeupqEnjtMZGtJejEqTWcgsgkWzWRbLJrJztjSTB3yY/KAE1/tWuupa9iy0Pc+5XAdvvCEe+prEntuN5HNn/QS1WA6A5FNjHLnuTkMI9kSi2aypYyc/J4AjjKdgyLXroReWc93T8oob1g9w/c+5XAdvnBsblNNYu+tJrL56s/OGUTN4gCMNh2CyB8WzWRXY8GLmlAnVcUl93++V/rErY0Fh1x6Wzmchy0cezeqk8wXzr33qTjTGYhshF00yJZYNJNd8dLZFBRNDlfS672OPOd7+XGG8tSWed+nHM6Bi8bcLdVJff1eWTBculVzlBgiLyNNByDyh0Uz2dXRpgNQFBGRGd2PPHtG/NYVnqayIu+7lMM5YOHYu1xVSf02GUqHxHr0MLVuIhvKNB2AyB8WzWRXw00HoOjzfdcBk95IrqxoaNy9/KA7xJm+aOxd8VVdzBTOTg/6mlgvkU0Nc+e52T2PbIdFM9lORk6+gC0NFCLbEnu5n0919K5q3DzroDvEkbZozF0JlV3SNoY7kwAJ3apUcbjXS2RTXQAMMh2CyBeLZrKjQeCVACmEKuKSB/63Z+ronU1rDr70tjj6Lx5zR5fK5PQN4c7UrwwsmokOYMMJ2Q6LZrIjds2gkGtwxHd9uefAMwux5lOlGqr33yGOfotH/7lrRfKA9eHMk16iysO5PiKbY9FMtsOimeyIJwFSeIg48nsMOmdW3NbFHk/VrgPTHX2XjM7pVtH1sHXhipJerGrDtS6iCMCimWyHRTPZEYtmCqulXftPeSepfHtjU2nh/oni6LPk+D9135cyaG04MqSVoCkc6yGKEFmmAxD5YtFMdsTuGRR2m5J6jHqxW2OX2qadC/ZPFEfvpcf9sWd5SsbqUK+/b7lyhnodRBGELc1kOyyayY7YwkBGlMV1Pfxf3ZOyips2fbF/ojh6fXvcH/qUdRu8KpTr7l6JpFAunyjC9HPnububDkHkjUUz2UpGTn5fACmmc1DsanDGd3+xZ+9T1qoN/1OqqQEAINLzu1G/71/W7YjCAA/vsORapIZq2UQRig0oZCssmsluBpoOQKTE4fqgR9o58+K2zfao2lIAgEj370b9Lq00dciPoVhnfCN6h2K5RBGMXTTIVlg0k90cZjoAUbMFXfuc9kFi6bomT6W+4IlI92UjbxtQ2n3oD8FelwA94ho5ggaRl2GmAxB5Y9FMdsOWZrKV9Undx0zvWuupayr9DgAgkrpsxK0DS7oPWxnsdfUpx67AcxHFDF4VkGyFRTPZDYtmsp2S+OQj/93dkVHu2TULACCSunzEbweV9MgsCOZ6+peosmAujyjCpZsOQOSNRTPZDYtmsqU6Z3zP53okT9iktn2mlPJApNvyY2/OKO6RtSJY60gvQVWwlkUUBVg0k62waCa7YZ9msi2POOPe6tHzrCWu7V95VEMVRFK+P/amI/b2HP59MJafXqwagrEcoiiRZjoAkTcWzWQ3bGkm25ud0vP0TxJLV3g8tTsg0nWF+9dD9vRyL+/scvuXdT4bURTp6s5zdzMdgqgZi2aymwGmAxC1xeqklPEvd63e1+Cp/BEiyQXH/Oqo3b1HLOvMMnvtU/HBykcUJdhFg2yDRTPZRkZOfh8AiaZzELXV7vikYf9Jbepd5SmbD5EuK4ffkLm798jvOrq8btXoGsx8RFGgv+kARM1YNJOdcOdIEafaGd/3X91dx+1Qe2ZAJGnl8OuzdvU57tuOLCuxHj2DnY8owvGiP2QbLJrJTrqbDkDUER6HM/GVHl1PX+7c/YUHHtcPR187fFff45e2dzkOhb5QSoUiI1GEYtFMtsGimewk1XQAos6YkZJyxhcJZYs9aKj6Iesa945+Y5e05/ECxHWvwt5Q5SOKQCyayTZYNJOd8CxpingFXbpMeD25emcj6rYVZl41Ykf/cYvb8/h+pSyaibywaCbbYNFMdsKWZooK2+MThv83pT6pFjUrC4f9fOT2/uPbXDinlaiKUGYjijAsmsk2WDSTnbBopqhR6YpLeybVk7lXKuetGnblqG1pExe25XEDSlRtqLMRRZBepgMQNWPRTHbC7hkUVZoczi4vpjqnFDr3zV419LJRW9MnBSyc00rgCUc2ogiRZDoAUTOX6QBEXtjSTNFHRD7pFn/ajuqKOWrIxccqcSw4bNus8S3N3qdccb9MdAAv+EO2wZZmshO2NFPU+rZL/KS3u1ZvWjXkggGbB54yv6X5uleyZY3IC4tmsg0WzWQnbGmmqLY53jXiuW618sOR56VsOuy0ef7mSa7j54DIC4tmsg0WzWQnbGmmqLfP6Trs2dSGjO+OPAubDjv9kMI5rhF9TOQisikWzWQbLJrJTuJMByAKhwaHI+U/3dS4GUPPqC0adOZc7/sESI1vUNWmshHZDItmsg0WzWQnYjoAUdg4xPluNzn1lWGnNm4YdPoc77v6lmG3qVhENsOimWyDRTPZCYtmijnzkh1THht+etcNA6fMap7Wv1SVmUtEZCssmsk2WDSTnbBoppi0IcFx3F0jsg9fnzbuKwBIL0GV6UxENsGimWyDRTPZCYtmilmlcTL4d2MuOn5NX/dX6cWqwXQeIptg0Uy2waKZ7IRFM8W0eod0v2381Mnr0geVQLFwJgKLZrIRFs1ERDbSRWpqH01dNO7Trdt3j66pnQPFkTQopjndeW7WKmQL3BDJTtjSTDHvv3GPfesST/rAxqYBL+7cPWnO5m21p1dVzxalSk1nIzKEl5YnW2DRTHbCopli2mhZXTje8eNE72k9PJ6ej+/eO3nBpq1xl+6rmO1QaoepfEQGeAqmFtSbDkEEsGgme2HRTDHLAU9TXvwjEIHT3/3JSnX9S3Hp5CVFW3r9urR8bpxSG8OdkcgAdk8i22DRTHbSaDoAkSn3uF6amyy1WYHmiwfif1NWPnFp0ZbD79xbsrCLx/NjOPIRGcLhF8k2WDSTnVSaDkBkwgDs2XGV84vj2/MYB+C4vKJy3KJNW49+fNee73o2NS0LVT4ig1g0k22waCY7qTAdgMiENxPu3yKCrh19/OnVNcfN3rxt1Is7dv14WEPDQijlCWY+IoNYNJNtsGgmO2FLM8Wcnzm/WjxQ9o4NxrJG19Yd/b+tO8a9u23npqy6+rlQiidQUaRj0Uy2waKZ7IQtzRRTklFTcb/rxcOCvdyjGhoGv7V958QvtmwvHldTMxtK8QcpRSoWzWQbLJrJTlg0U0x5Pv5vy1ziSQvV8tOamtL+u3PP5G82b2s4q7JqtihVHKp1EYUIi2ayDRbNZCcsmilmjJXCH0+QwomB5+y87h5Pj0f3FE9etGlr0s/KK+Y4ldoejvUSBQGLZrINFs1kJzyETDHBAU/Ti/F/FZHw7oOTlOpyR0nppCVFW/rcXFI2L96j1odz/UQdwKKZbINFM9kJW5opJtzrmj43WeoCjskcKnFA3K/K901YumnLEffsLV6c7PH8YCoLUQAsmsk2WDSTnbBopqg3UPZs/7nzy3aNyRwqAsjFFVVjF27aOvwfu/Z837uxaanpTEQ+WDSTbbhMByDyss90ANMa9+3B3vzH0VRZChEHuo48E91G/wR7PnwEDSVbAQCe2io4EpORfs0/2/RYACid9SJqNnyL+L6D0fvc3wMAKlfOhKe2Yv88FB5vxt+3VQRBGWIumE6urhlxcvU2LE+IX3VXn16lm1yuEyDChhUyjY0pZBssmslOdpoOYJzDiR4nX4eE/kPgqavGjrzbkJgxCn1+cvv+WUpmPgdHQnKbH+tK6YW6bYVIv/Yp7Pn4UdTvKYKrexqqVn6JvpfcF8YnR1c6v1w0QIpPMJ2jNSPr6jM/2boDG+Jcm+7s02vzyvj4sRBJMJ2LYhZPWiXbYCsC2UnM7xxdXXsiof8QAIAjoQvieh2GpooDo4QppVC9ai6Ssya147EC1dQIpRRUYz3E4cS+xe8h5fjzIU7+bg6XZNRU3OeaPsh0jrY6oqHx8Ne37zrpyy3byyZU18yCUmzxIxO2mg5A1IxFM9nJbgANpkPYRWP5LtTv2oCE9GH7p9Vt/QHO5O6I6zmgzY91JHRBl2EnYsf0W+BK7QdJSEb9jjXoMnRcqJ8CeXkh/tFlzhCOyRwq/Zqa+v1r154pczdv9WTrsZ73ms5EMWWb6QBEzUQpZToD0X4ZOfmbAQT9CmmRxlNfg12v5SB1/GXoMuzE/dOLP38acT3S0G3sT9v92P3L+PQfSDkuG3U716F24zLE9c1A9xMvD8nzIO0E+fHHN+IfyAz3EHOhUCtS888eqUte7ZZyRJPIQNN5KOp1LZhawJMByRYifgdOUSfmWxVUUyP2vP8Qko+eclDRqzxNqF6zAF0yD+2aEeixzep36WF5XT0GoGrlTPS5IAcNezahoSTmX/aQ0WMyP+qMhoIZABKVSvpjSdmkpUVb+t9WUjY/weNZazoTRa0yFsxkJ1GxE6eoEtP9mpVSKP7074jrdRi6jb3woPtqi5YjrtdAuLr1bvdjm5V98wpSJ14JeBoB5dETxQHVWBfU50EH3O96YW4XqRsWeM7I4gJc15XvO3HJpq1D7ttTvCSlyVNgOhNFHfZnJlth0Ux2E9NNnnXbfkTVD1+jdvMKbH/xt9j+4m9Rs34JAKCqcM4hJwA2VhRj19v3BHwsAFSvWYD4/kPhSukFR2JXJKRnYvvzNwECxPc9InxPMoYcJru3XeGcOdp0jlASQC6srBozf/NW99M7d3/ft7GRYz1TsLBoJlthn2aylYyc/NsBTDOdgygY5ifcvDhdSmw3JnOoFcTHr7mzT6+9G+NcJ0DEaToPRaznCqYW3GA6BFEztjST3cR09wyKHr9wfrEwFgtmAHDX1x/10bYdJ368dce2Y2vrvoFStaYzUURiSzPZCotmspuY7p5B0aErqvfluvIyTOcwLaOxcdCrO3adNHPLtopJeqznmL/qJ7ULi2ayFRbNZDdFpgMQddaL8Y8ud4rqbzqHXfRp8vR5eteeKfM2b1U/qaicLUrtMZ2JIgKLZrIVFs1kN0UA6k2HIOqocY4ffhgtqyeazmFH3Twq9YG9JZOXbNqScnXZvm9cSm02nYlsjUUz2QqLZrKVomnZHgDrTecg6ggnmhpfiHvUFS1jModKgkLi70vLTlpatGXAH4pL5yd6PKtNZyLbUQA2mQ5B5I07drKjNaYDEHXEA64X5nWR+qgbkzlUnIBz6r6KE5ds2jrsoT17l6Y2Na0wnYlso6hgakGl6RBE3lg00yFE5DkROdr6d5GI9Lb+Ha4dGItmijiDZNfWy51fjzGdI1KdV1k9eu7mbcf+a+fugv6NjUvA8VBjHS+WQ7bDopkOoZS6Xin1o8EIqwyum6hD3oy/f4cIupjOEekm1NS6Z2zZPuaN7bvWHVlfPw9KNZrOREawaCbbYdEcw0QkQ0RWiUieiKwQkXdEpIuIzBKRFq9iJiJpIjJHRJaLyEoROSnI0X4I8vKIQmqq8/OFaVLCVuYgGl5fP/SDbTsn5G/dsXNUbe0cKFVjOhOFFbvqkO2waKZhAP6jlDoWwD4Av2nDY64A8LlSaiSAEQCWBzmTyVZuonbpiup9d7teGmw6R7Qa1Ng48KUduyfN2ryt6uSq6llQqtx0JgoLtjST7bBopi1KqXnWv18B0JahspYAuEZEcgG4lVIVwQxUNC27AsCWYC6TKFSmx/91uVNUP9M5ol0vj6f3P3bvnbJg01bHTysqZzuU2mU6E4VMHYC1pkMQ+WLRTL4n2wQ8+UYpNQfAJOir970sIleFIBe7aJDtTXCsXHm8rOGYzGHUVamUe/eWTF5StKX7DWXl37iU4rBk0aewYGoB+7KT7bBopkEiMt76988AzA30ABE5HMBupdR/ATwP4LgQ5OKhObI1J5oan4v7WzzHZDYjHki4pbT8pG+Lthx2e3HpgiSPhycQRw/u/8mWuLOnQgBTRWQFgJ4Anm3DY6YAWC4iywBcBODvIci1OATLJAqah1zPz0uS+qNM54h1DsDx830V4xdv2pr5yO6933ZvalpuOhN1Gk8CJFtymQ5AxnmUUjf6TJvS/A+lVIbXv7ta/88DkBfiXItCvHyiDjtcdm691DmLo2XYzDlV1cefU1WNRYkJP9zdu1fVdpdzDETEdC5qN7Y0ky2xpZlsqWha9hYAO0znIPLnzfj7d3JMZvs6obZu+Odbt499e/vODUfV1c+DUg2mM1G7sGgmW2LRHMOUUkVKqWNM52gFu2iQ7Vzr/HRBfyltcRxzso/M+oYj392+c8KnW7fvHl1TOwdKVZvORAGVFEwt2G46BJE/LJrJzthFg2wlBVXld7peOdJ0DmqfgY1NA17cuXvS7M3bak6rqp4lSpWazkQt4n6fbItFM9kZW5rJVvLiH1nhFNXXdA7qmJ4eT68n9FjPcZfuq5jtUIpdwOxntukARC1h0Ux2tgSAx3QIIkCPyTxK1nFM5iiQrFTXvxSXTl5StKXXjaXl38QptdF0JtpvjukARC0RpQJey4LImIyc/B8AHG06B8U2FxobCxKu35gk9UNNZ6Hg8wCet1K6Ln6iZ/du1Q4H9zfmVAPoXjC1gCduki2xpZnsjv3byLiHXc/NY8EcvRyA4/KKynGLNm09+rFde5b1bGpaZjpTjJrPgpnsjEUz2d1C0wEotmXIji0XO+eMNZ2DwuOM6ppRszdvG/XCjl0/DmxoWAil2EUsfNifmWyNRTPZ3UzTASi2vRl//y4RJJnOQeE1prbu6E+37hj37radm7Lq6udCqXrTmWIAi2ayNRbNZGtF07LXAeBJOmTEdc7/LegnZRyTOYYd1dAw+K3tOyd+vnV78Qk1tbOhVKXpTFGqFhwxiWyORTNFghmmA1Ds6YbK8jtcrw4xnYPsIb2xKe25nbsnf7N5W8NZlVWzRali05mizMKCqQV1pkMQtYZFM0UCFs0Udi/pMZn7mM5B9tLd4+nx6J7iyYs2bU36WXnFHKdSvHpdcLBrBtkei2aKBDPB8ZopjE5yrCgYIes5JjO1KEmpLneUlE5aUrSlz02lZfPiPWq96UwRjuMzk+1xnGaKCBk5+YsBjDGdg6KfC40NKxOuK0qUBg4xR22mAPVuSvKSv/XskVzlcAw3nSfC1EOPz1xjOghRa9jSTJGCXTQoLB6J++98FszUXgLIxRVVYxdu2jr8yV17lvdubPrWdKYIsogFM0UCFs0UKb4wHYCi32DZvvmnjm84JjN1yqnVNSO/3rLt+Je371x1eEPDAo71HNCHpgMQtQWLZooUCwBUmQ5B0e3N+Pv3cExmCpaRdfWZn2zdMf7DbTu2DK+r+4ZjPbfofdMBiNqCRTNFhKJp2fUAZpnOQdHrl85P5veV8uNN56Doc0RD4+FvbN910owt20tOrK6ZDaUqTGeykRUFUws2mA5B1BYsmimSfGA6AEWnVFSW3e56nf2YKaT6NzX1//euPZPnbt7qya6smiVK7TWdyQbYykwRg0UzRZL3ATSaDkHR56X4aQUck5nCJdWjUqftKZ6yeNPW5F+U75vjVGqr6UwGvWc6AFFbccg5iigZOflfAjjVdA6KHlMcy1e8GPdXtwjEdBaKTY1AY15qt0XPdu/Wt87hiKUjHhsKphYcaToEUVuxpZkizTumA1D0cKGx4V9xTySzYCaTXIDruvJ9E5Zs2jrkvj3FS1KaPAWmM4UJu2ZQRGHRTJHmPfDqgBQkj8b9e36iNLCli2xBALmwsmrM/M1b3U/t3L2ib2PjUtOZQoxFM0UUFs0UUYqmZe8G8I3pHBT5jpDtmy5wzDvBdA4ifybX1B771Zbto1/dvnN1Rn3DfCjVZDpTkO2CHkqUKGKwaKZIxC4a1Glvxt+/VwSJpnMQtebYuvphH2/bceLHW3dsO7a27hsoVWs6U5B8WDC1gEcNKaKwaKZI9C4AnsFKHfYr58fz+nBMZoogGY2Ng17dseukr7Zs33eSHut5n+lMncSuGRRxOHoGRaSMnPy5ACaYzkGRpzsqSr9LuLHJIaq36SxEHbXPIeWP9Oyx7OOuycOVSKQNl1gOoG/B1AJeIZEiCluaKVK9ZToARaaX46f9wIKZIl03j0p9cG/JlCWbtqRcXbbvG5dSm01naoc3WTBTJGLRTJHqVQDc6VK7nOxY9v0xspFHKChqJCgk/r607KSlRVsG/K6kdH6ix7PGdKY2eM50AKKOYPcMilgZOflvArjUdA6KDHForF+ZcN2WBA4xR1Hu465dlk7r2SNun9M5wnQWP74vmFow0nQIoo5gSzNFsudNB6DI8be4f81nwUyx4LzK6tHzNm8b8ezO3Sv6NzYugb1ax7jfpojFopki2ZcANpkOQfY3VLYWne+YP850DqJwmlhTe+yMLdvHvLF917oj6+vnQ6lGw5FqAbxiOANRh7FopohVNC3bA+BF0znI/l6Pf6CEYzJTrBpeXz/0g207T8zfumPnqNraOVCqxlCUdwumFpQaWjdRp7Fopkj3InhZbWrFr50fzust+44znYPItEGNjQNf2rF70tdbtlVOqaqeDaXKwxyBJwBSROOJgBTxMnLyPwNwpukcZD8ck5moZZUiFY/26vHtB12Tszwi/UK8urUFUwuOCvE6iEKKLc0UDXhiCfn1SvzDK1kwE/nXVamUe/eWTFlStKX79WXl37iUCuU5Ii+EcNlEYcGimaLBhwD2mg5B9nKq49vlxziKTjKdg8ju4oGEW0vLT/q2aMthtxeXLkjyeFYFeRWNAKYHeZlEYcfuGRQVMnLyHwHwJ9M5yB70mMzXbk2QxiNMZyGKRP9L7vLtw716OMuczpFBWNyHBVMLLgjCcoiMYkszRYt/AmgwHYLs4bG4ZxewYCbquHOqqo//ZvO2kf/dsWtlekPj4k6O9fzfoAUjMohFM0WFomnZWwG8aToHmTdUthad51jAMZmJgmBcbd0xn2/dPvbt7Ts3HFVXPxdKtbdxYi2AT0ORjSjcWDRTNHnMdAAy7434+0tFkGA6B1E0yaxvOPLd7Tsnfrp1++7RNbVzoFR1Gx/6eMHUAg4LSlGBRTNFjaJp2csBfGU6B5lzs/P9eb2kYpTpHETRamBj04AXd+6eNHvztprTqqpni1Jlrcy+BzwBkKIIi2aKNmxtjlE9sK/kd653Mk3nIIoFPT2eXk/s3jt5waatrkv2Vcx2KLXDz2xPFUwtqA17OKIQ4egZFHUycvJXAhhuOgeFV378n+cOd2yaaDoHUSyqB+r/2z118fPduw1oEBkMoBrAoIKpBcWmsxEFC1uaKRo9bjoAhdepjm+Xs2AmMiceiL+prHzi0qIth9+5t2Th4Q0NT7BgpmjDlmaKOhk5+fEANgHobzoLhV48GuoKEq7bniCNg01nISIA+mImQ5FbXmQ6CFEwsaWZok7RtOx66HGbKQY8EffMQhbMRLbyKgtmikYsmilaPQWAhwaj3DDZvPEcxyKOyUxkHx4AD5sOQRQKLJopKhVNy94H4FHTOSi0Xo9/sJxjMhPZyrvILV9tOgRRKLBopmj2TwA7TYeg0Pit8715PaVipOkcRLSfAvCA6RBEocKimaJW0bTsavAwYVTqifLi/3O9m2U6BxEd5DXklq8wHYIoVFg0U7T7N4AtpkNQcL0a/9Aqh6iepnMQ0X71AP5iOgRRKLFopqhWNC27DsD9pnNQ8JzhWLIsy7FlgukcRHSQfyO3fKPpEEShxKKZYsGLANabDkGdF4+Guqfi/tnddA4iOkgl2JeZYgCLZop6RdOyGwHkms5Bnfdk3NML4zkmM5HdPIbc8t2mQxCFGotmihWvAfjRdAjquEzZvOFsx+LxpnMQ0UF2A/ib6RBE4cCimWJC0bRsD4A/ms5BHaXU6/EPVIgg3nQSIjrIA8gtrzQdgigcWDRTzCialv0/AP8znYPa7zbXu/N6SOUI0zmI6CAboUcoIooJLJop1twGPTQSRYheKN97i/O94aZzENEh7kRuOfenFDNYNFNMKZqWvRbAk6ZzUNu9Gv/Qaoegh+kcRHSQWcgtf910CKJwYtFMseh+ANtNh6DAznIs+i6TYzIT2U0DgJtMhyAKNxbNFHOKpmVXArjddA5qXQLqa/8R9zSv+kdkP08it5yjEVHMYdFMMaloWvYrAOabzkEt+3vcU4vipTHDdA4iOshWAPeaDkFkAotmimW/BeAxHYIOlSWb1p/pWMoxmYns5/+QW15lOgSRCSyaKWYVTcv+DsDzpnOQL6Vej3+gkmMyE9nO58gtf8d0CCJTWDRTrMuBvqIV2cT/ud6Z212qOCYzkb3UAbjZdAgik1g0U0wrmpZdAt1Ng2ygN8r2/Nb5vtt0DiI6xF+RW77OdAgik1g0U8wrmpb9FoAPTOcg4LX4B9c6BN1N5yCig6wF8LDpEESmsWgm0n4DoMx0iFh2jmPRd0c5tp1oOgcRHaQJwFTklteYDkJkGotmIgBF07J3APi96RyxKgH1tU/GPdXLdA4iOsTfkFu+wHQIIjtg0UxkKZqW/QKAT03niEX/jPvnwnhpOtx0jmi0pdyDk/OqkPV0JYY/U4m/L6zbf98/F9Vj2FN6+p9m1Pp9/N8X1uGYZ/Q8T3o99vYZtTj22Upc9f6BBsiXv68/aPkU8VYCuNt0CCK7cJkOQGQzN0B/UXQ3nCNmHC1F6093fMtLZYeIywE8dkYijktzoqJO4fj/VOH0I13YVanw4eoGrLgxGQkuwe6qQ4csX7m7Cf/9rgGLb0hGvBM465VqZA91oW+yA/O3NmHFr7viyveqUbCrCUN6OjD9+wZ8dmUXA8+SQqABwC+QW15vOgiRXbClmchL0bTsbQBuNZ0jdij1WvyDVSKIM50kWqWlOHBcmhMAkJIgyOrjwLZ9Cs8urUfOxAQkuAQA0Df50K+Dwj0ejBvoRJc4gcshmHy4C++vaoRDgPomBaUUahqAOCfw6Px63DI2HnFOCevzo5C5H7nly02HILITFs1EPoqmZb8E4EPTOWLBH1xvze0uVceazhEriso8WLajCScMdGJNsQffbGrECc9VYvL0KizZ1nTI/Mf0dWDOpiYUV3tQ3aDwv3WN2FLuQUqC4KKsOIz6dxUGd3cgNUGwZHsTfpLJ3z5RYgk4WgbRIdg9g8i/6wGMBjDAdJBo1Rtle37j/JBjModJZb3CRW9V48mzEtEtQdDoAUprgYXXJWPJdg8ufacaG27pCpEDLcVZfZy4fUI8Tn+5Gl3jBSP6OeBy6Pv/NCEBf5qQAAC4/qMa3DclAc99V48v1jfi2H5O3DUpwcjzpE6rBXAVcssbTQchshu2NBP5UTQtey+AK6CHW6IQeD3+gTUckzk8Gpp0wXylOw4/zdKtwQO7CX6a5YKIYOwAJxwC7K1Whzz2uuPi8d2vumLONcnomSQY2uvgr41lO/RH5KheDrz0fQPeuqQLVu5uwtpifnQi1B3ILV9lOgSRHbFoJmpB0bTsOQDuM50jGp3rWPDtUMd2nvwXBkopXPdRLbJ6O/G78Qdafy/IjMPMjboxcU1xE+qbgN5dDu2P3HyC4OZyD94rbMTPjjm4C8Zfvq7DfScnoMEDNFk1t0OA6oYQPSEKpf8BeNJ0CCK7YvcMotY9AGAygFNMB4kWiaireSLumT6mc8SKeVua8PKKBrj7OjDyX5UAgIdOTcC1o+Jw7Ye1OOaZSsQ7gbwLkiAi2F7hwfUf1eJ/1igYF71Vg+JqhTgn8PQ5ieiRdKCw/mBVA8akO5Geottfxg90wv1sJY7t58CI/s7wP1nqjM3Qo2UceriBiAAAohQ/H0StycjJ7w/gewB9TWeJBs/F/W32ac7vJpvOQUT7NQA4Cbnli0wHIbIzds8gCqBoWvZOAD8HwF+YnTRcNq471fEdL5VNZC9/YMFMFBiLZqI2KJqWPQPANNM5IptSr8U/WM0xmYls5R3klv/DdAiiSMCimajt7gYwz3SISPUn15tzU6WaYzIT2cdaANeZDkEUKdinmagdMnLyBwBYCqC/6SyRpC9K9yxKuCleBKmmsxARAKAGwDjklq8wHYQoUrClmagdrMtsXwCgznCUiPJa/ANrWTAT2crNLJiJ2odFM1E7FU3LXgTgBtM5IsV5jvlLhzh28OQ/Ivt4FrnlL5gOQRRpWDQTdUDRtOyXAfzVdA67S0RdzeNxz3KoPiL7+ALALaZDEEUiFs1EHfdnAB+bDmFnz8T9fXGcNA0ynYOIAAA/ArgUueWNpoMQRSIWzUQdVDQt2wPgSgArTWexo2Nl/dqTHct5qWwie9gD4FzklpebDkIUqVg0E3VC0bTsCgDnA9hrOou9KPVK/MO1InCZTkJEqANwAXLLN5oOQhTJWDQTdVLRtOyNAC6GvhQtAbjd9cbcblLtNp2DiAAA1yK3fL7pEESRjkUzURAUTcueDT2iRswPfN4PJbtvdH7Mi5gQ2cO9yC1/zXQIomjAopkoSIqmZecB+KPpHKa9Hv/Aeo7JTGQLryO3PNd0CKJowaKZKIiKpmU/BuAR0zlMucAxd+kRjp3jTecgIswAcLXpEETRhJfRJgqBjJz8/wK43nSOcEpCXfWKhOtL4qRpoOksRDFuHoAzkFtebToIUTRhSzNRaNwI4F3TIcLpmbgnl7BgJjJuGYBsFsxEwceimSgEiqZlN0GP4fyV6SzhMELWrZni+J5jMhOZtQrAmRyLmSg0WDQThUjRtGw9NiqwxHCUkBJ4PC/HP1zPMZmJjCoCcDpyy/eYDkIUrVg0E4VQ0bTsSgDnQLcARaU/u16f201qjjGdgyiG7QBwGnLLt5oOQhTNeCIgURhk5OSnQXfVyDKdJZj6o2TXgoSbEznEHJExJQAmI7d8pekgRNGOLc1EYVA0LXsHgCkAouqL7fX4BzawYCYypgzAWSyYicKDRTNRmBRNy94N4GQAyw1HCYoLHd8sGcwxmYlM2QPgZOSWR/U5E0R2wu4ZRGGWkZPfA8DnAMaYztJRSairLki4rsQlHg4xRxR+26H7MBeaDkIUS9jSTBRmRdOySwGcBmCB6Swd9a+4J5awYCYyogjASSyYicKPRTORAUXTsvcBOAPAN6aztNdIWbd6kmMFx2QmCr810AXzBtNBiGIRi2YiQ6zh6M4CMNN0lrayxmRu5JjMRGFXAGASh5UjModFM5FBRdOyqwGcC+ADw1Ha5E7Xq3NTpGa46RxEMWYJgCnILd9lOghRLGPRTGRY0bTsGgAXAfin6SytSUPxzuucn440nYMoxsyBPumvxHQQoljH0TOIbCQjJ/93AP4GQExn8TU7/raFhzt2jzOdgyiGvA7gGuSW15kOQkRsaSaylaJp2Y8DuBRAreks3i52zl7MgpkorKYBuJIFM5F9sKWZyIYycvInAPgQQC/TWbqgtmpFwvWlHGKOKCyaAPwGueX/MR2EiA7GlmYiGyqalj0PwIkAjA8t9e+4x5eyYCYKi30AzmXBTGRPLJqJbKpoWvYaAOMBLDaVYZSsXT3RsXKiqfUTxZCNAMYjt/wz00GIyD8WzUQ2VjQtezeAKQBeDve6rTGZm0TgDPe6iWLMXABjkVv+o+kgRNQy9mkmihAZOfk3AXgCQFw41ne366U517o+mxSOdRHFsOeh+zDXmw5CRK1j0UwUQTJy8k8E8DaA9FCuJx17d8xLuKWrCFJCuR6iGFYD4Cbklr9oOggRtQ27ZxBFkKJp2fMBHA/gm1Cu5434+zezYCYKmXXQ/ZdZMBNFEBbNRBGmaFr2TgCnAPh7KJZ/qfPrxYMce04IxbKJCO8DGI3c8u9NByGi9mH3DKIIlpGTfwWA/wLoEozlJaOm8vuEG/a5xBPS7h9EMagRwJ+RW/4300GIqGPY0kwUwYqmZb8GYByAVcFY3n/iHv+WBTNR0O0AcCoLZqLIxqKZKMIVTcsuAHAcgGc6s5zRsrrwRMcPHJOZKLi+BnAccsvnmA5CRJ3D7hlEUSQjJ/9sAC8C6NeexzngaSpIuH5NstRmhSYZUcypBXAHgCeRW84vWqIowJZmoihSNC37UwBuAB+253F3u16ax4KZKGi+hW5dfoIFM1H0YEszUZTKyMm/AfpiKMmtzTcAe3bMTbiVYzITdV4jgIcB3I/c8gbTYYgouFg0E0WxjJz8oQBeATC2pXm+ib910WEcYo6os9YA+AVyyxebDkJEocHuGURRrGha9loAEwDkAjjkMr2XO2eyYCbqHAXgKQAjWTATRTe2NBPFiIyc/OHQYzqPB/aPyVzhEk+a2WREEWsjgF8it/xL00GIKPTY0kwUI4qmZf8AYCKAmwFUPBf32HcsmIk6pB7AgwCGs2Amih1saSaKQZk576X/mHDN3x2Ci01nIYowMwHchNzyoFxQiIgiB4tmoliWm5oN3R8zw3ASIrvbBeD3yC1/1XQQIjKD3TOIYllueT6Ao6GHyeIQWUSH8kBfbTOTBTNRbGNLMxFpualDATwC4ELTUYhs4lsAv0Zu+RLTQYjIPBbNRHSw3NSJAB5DK2M7E0W5TQDuAvAqr+hHRM1YNBPRoXJTBcBl0N02MsyGIQqbEuhRMZ5Gbnmd6TBEZC8smomoZbmpCQB+C+BOAN3NhiEKmVoAfwcwDbnlZYazEJFNsWgmosByU3sCuBvAbwDEGU5DFCweAHkA7kZu+VbTYYjI3lg0E1Hb5aZmAMgBcA2AeLNhiDolH0AOcstXmg5CRJGBRTMRtV9u6kAAfwJwPYAkw2mI2soD4H0ADyG3/DvTYYgosrBoJqKOy03tB+APAH4NINlwGqKWNAJ4FbrPMq/kR0QdwqKZiDovN7U3gP8DcDOAbobTEDWrBfA8gEeRW77JdBgiimwsmokoeHJTu0OPtvEbAP3NhqEYVgHgWQCPI7d8l+kwRBQdWDQTUfDlpsYBuBi6gB5vOA3Fjg0A/gXgvxw6joiCjUUzEYVWbupx0N02fgYg0XAaij4e6JEwngHwOa/gR0ShwqKZiMIjN7UX9GgbvwZwuOE0FPl2Q/dX/jf7KxNROLBoJqLwyk11AjgPwC8BnAHAaTYQRZi50K3K7yK3vN50GCKKHSyaicgcPWTdzwD8AsBxhtOQfW0G8DqAV3gxEiIyhUUzEdlDburR0MXzFQAGGU5D5hUDeBvAawDmsq8yEZnGopmI7CU3VQBMhi6gLwbHfY4l1QA+hC6UP0dueYPhPERE+7FoJiL7yk1NBHA6gPMBnAuO/RyNagB8CeBNAB8gt7zKcB4iIr9YNBNRZNAt0GOhTyI8H4DbbCDqhF0APgHwEYAZyC2vMZyHiCggFs1EFJlyUzOgi+fzAUwCEGc0D7XGA2AxgE+tv6Xso0xEkYZFMxFFvtzUbtCF82Tr7zhwKDvT1gP4BsAXAL5Abnmx4TxERJ3CopmIok9uagqACdAF9BQAowG4TEaKch4AK6CL5G+gR7vYYTYSEVFwsWgmouiXm5oM4EToIno0gFEA+hrNFNlqASxBc4EMzEduebnZSEREocWimYhiU27qAOji2fsvw2Qkm9oB4HuvvxUAViO3vNFoKiKiMGPRTETULDe1B4CR0H2ijwYwFMBRAPoZTBUuZQA2ACiALox1kZxbvtdkKCIiu2DRTEQUiO4jfRSAI6Fbowd7/R0GIMlYtrarBlAEYKPPn56WW15mKhgRUSRg0UxE1Fm6z3RfAH2sP3//7gWgC4BEAAnW/5v/2jJcXiOAegAN1v/rAVQB2At9yWnfP+/pu5FbvrvzT5SIKHaxaCYiMi031YEDBXQC9GgU3gVyA8c1JiIyi0UzEREREVEADtMBiIiIiIjsjkUzEREREVEALJqJiIiIiAJg0UxEREREFACLZiIiIiKiAFg0ExFR1BKR6SJysekcRBT5WDQTEREREQXAopmIiGxDRK4SkRUi8r2IvCwih4vIV9a0r0RkkDXfdBH5h4jMF5ENza3Joj0lIj+KSD70FRmbl32qiCwTkQIReUFEEqzpRSLykIgsEJGlInKciHwuIutF5EZrnjQRmSMiy0VkpYicZODlISKDWDQTEZEtiMhwAHcCOEUpNQLArQCeAvCSUupYAK8C+IfXQ9IATARwLoBp1rQLAQwD4AZwA4ATrWUnApgO4DKllBuAC8CvvZa1RSk1HsA31nwXAxgH4D7r/isAfK6UGglgBIDlwXnWRBQpWDQTEZFdnALgHaXUXgBQSpUAGA/gNev+l6GL5GYfKKU8SqkfAfSzpk0C8LpSqkkptR3ATGv6MAAblVJrrNt51rzNPrL+XwBgkVKqQim1B0CtiHQHsATANSKSC8CtlKoIyjMmoojBopmIiOxCAKgA83jfX+fzWH/z+Lvfn+ZleXyW6wHgUkrNgS6ytwF4WUSuCrA8IooyLJqJiMguvgJwqYj0AgAR6QlgPoDLrfuvBDA3wDLmALhcRJwikgbgZGv6KgAZIjLEuv0LALPbGkxEDgewWyn1XwDPAziurY8loujgMh2AiIgIAJRSP4jIgwBmi0gTgGUAbgHwgoj8EcAeANcEWMz70N08CgCsgVUYK6VqReQaAG+LiAu6u8W/2hFvCoA/ikgDgEoAbGkmijGiVKAjYUREREREsY3dM4iIiIiIAmDRTEREREQUAItmIiIiIqIAWDQTEREREQXAopmIiIiIKAAWzUREREREAbBoJiIiIiIKgEUzEREREVEALJqJiIiIiAJg0UxEREREFACLZiIiIiKiAFg0ExEREREFwKKZiIiIiCiA/wcHTBJqESCZu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Google Shape;201;p28"/>
          <p:cNvSpPr txBox="1"/>
          <p:nvPr/>
        </p:nvSpPr>
        <p:spPr>
          <a:xfrm>
            <a:off x="926932" y="1124373"/>
            <a:ext cx="8962748" cy="454596"/>
          </a:xfrm>
          <a:prstGeom prst="rect">
            <a:avLst/>
          </a:prstGeom>
          <a:noFill/>
          <a:ln>
            <a:noFill/>
          </a:ln>
        </p:spPr>
        <p:txBody>
          <a:bodyPr spcFirstLastPara="1" wrap="square" lIns="0" tIns="31100" rIns="0" bIns="0" anchor="t" anchorCtr="0">
            <a:spAutoFit/>
          </a:bodyPr>
          <a:lstStyle/>
          <a:p>
            <a:pPr marL="342900" lvl="0" indent="-342900">
              <a:lnSpc>
                <a:spcPct val="125000"/>
              </a:lnSpc>
              <a:buSzPts val="2200"/>
              <a:buFont typeface="Wingdings" panose="05000000000000000000" pitchFamily="2" charset="2"/>
              <a:buChar char="Ø"/>
            </a:pPr>
            <a:r>
              <a:rPr lang="en-US" sz="2200" b="1" dirty="0">
                <a:solidFill>
                  <a:srgbClr val="4A4A45"/>
                </a:solidFill>
                <a:latin typeface="Lato"/>
                <a:ea typeface="Lato"/>
                <a:cs typeface="Lato"/>
                <a:sym typeface="Lato"/>
              </a:rPr>
              <a:t>What's the FP method volume by county?</a:t>
            </a:r>
            <a:endParaRPr lang="en-US" sz="2200" b="1" dirty="0" smtClean="0">
              <a:solidFill>
                <a:srgbClr val="4A4A45"/>
              </a:solidFill>
              <a:latin typeface="Lato"/>
              <a:ea typeface="Lato"/>
              <a:cs typeface="Lato"/>
              <a:sym typeface="Lato"/>
            </a:endParaRPr>
          </a:p>
        </p:txBody>
      </p:sp>
      <p:pic>
        <p:nvPicPr>
          <p:cNvPr id="4" name="Picture 3"/>
          <p:cNvPicPr>
            <a:picLocks noChangeAspect="1"/>
          </p:cNvPicPr>
          <p:nvPr/>
        </p:nvPicPr>
        <p:blipFill>
          <a:blip r:embed="rId3"/>
          <a:stretch>
            <a:fillRect/>
          </a:stretch>
        </p:blipFill>
        <p:spPr>
          <a:xfrm>
            <a:off x="686793" y="1654831"/>
            <a:ext cx="12950185" cy="6438919"/>
          </a:xfrm>
          <a:prstGeom prst="rect">
            <a:avLst/>
          </a:prstGeom>
        </p:spPr>
      </p:pic>
    </p:spTree>
    <p:extLst>
      <p:ext uri="{BB962C8B-B14F-4D97-AF65-F5344CB8AC3E}">
        <p14:creationId xmlns:p14="http://schemas.microsoft.com/office/powerpoint/2010/main" val="38581180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9" name="Google Shape;199;p28"/>
          <p:cNvSpPr txBox="1">
            <a:spLocks noGrp="1"/>
          </p:cNvSpPr>
          <p:nvPr>
            <p:ph type="title"/>
          </p:nvPr>
        </p:nvSpPr>
        <p:spPr>
          <a:xfrm>
            <a:off x="3533352" y="330061"/>
            <a:ext cx="7110755" cy="557840"/>
          </a:xfrm>
          <a:prstGeom prst="rect">
            <a:avLst/>
          </a:prstGeom>
          <a:noFill/>
          <a:ln>
            <a:noFill/>
          </a:ln>
        </p:spPr>
        <p:txBody>
          <a:bodyPr spcFirstLastPara="1" wrap="square" lIns="0" tIns="11425" rIns="0" bIns="0" anchor="t" anchorCtr="0">
            <a:spAutoFit/>
          </a:bodyPr>
          <a:lstStyle/>
          <a:p>
            <a:pPr marL="12700" lvl="0"/>
            <a:r>
              <a:rPr lang="en-US" sz="3550" b="1" dirty="0">
                <a:solidFill>
                  <a:srgbClr val="282824"/>
                </a:solidFill>
                <a:latin typeface="Lato"/>
                <a:ea typeface="Lato"/>
                <a:cs typeface="Lato"/>
                <a:sym typeface="Lato"/>
              </a:rPr>
              <a:t>Exploratory Data Analysis (EDA)</a:t>
            </a:r>
            <a:endParaRPr sz="3550" b="1" dirty="0">
              <a:solidFill>
                <a:srgbClr val="282824"/>
              </a:solidFill>
              <a:latin typeface="Lato"/>
              <a:ea typeface="Lato"/>
              <a:cs typeface="Lato"/>
              <a:sym typeface="Lato"/>
            </a:endParaRPr>
          </a:p>
        </p:txBody>
      </p:sp>
      <p:sp>
        <p:nvSpPr>
          <p:cNvPr id="206" name="Google Shape;206;p28"/>
          <p:cNvSpPr/>
          <p:nvPr/>
        </p:nvSpPr>
        <p:spPr>
          <a:xfrm>
            <a:off x="12959226" y="7577665"/>
            <a:ext cx="1600200" cy="6096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8"/>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11</a:t>
            </a:fld>
            <a:endParaRPr dirty="0"/>
          </a:p>
        </p:txBody>
      </p:sp>
      <p:sp>
        <p:nvSpPr>
          <p:cNvPr id="2" name="AutoShape 2" descr="data:image/png;base64,iVBORw0KGgoAAAANSUhEUgAAAs0AAAHkCAYAAADFBBLiAAAAOXRFWHRTb2Z0d2FyZQBNYXRwbG90bGliIHZlcnNpb24zLjMuMSwgaHR0cHM6Ly9tYXRwbG90bGliLm9yZy/d3fzzAAAACXBIWXMAAAsTAAALEwEAmpwYAACIdUlEQVR4nO3deXwTZf4H8M83SS9KKTe0IBYFacUIKCAIAt5H1dX1XN0Vz113ddXfXnbV1Xrjuh6767GHB/W+764HioDcoCBFy025z170vvL8/nimEELa9EjyTJLP21dfkslk5pNkMvnmmWeeEaUUiIiIiIioZQ7TAYiIiIiI7I5FMxERERFRACyaiYiIiIgCYNFMRERERBQAi2YiIiIiogBYNBMRERERBRCwaBaRq0VEWX9H+bl/itf9p7U3gIjMEpFZ7X1ce5YpIiNFJFdEegZzPe3Ic4eIbBaRRhFZ3sp8uSJyip/p00Vka4gzer+Pvn/Xe83nPb1RRDaIyAsiMjCU+drK5GtoradIRKaHej3hJCIZ1vt9dRvmDerzb8v+wSvf9a3NF2otbXt2IiIXi8i7IrJJRGpEZLWIPCwiKX7m7SEiz4nIXhGpEpEvRcTtZ76HROQLESluaTsRkRQReUtE1lnLKhORRSLy8xA91Q6x8ucGmOdUEXlFRNZbr+F6EXlWRPr6mTdRRB4VkR3WvAtEZJLPPEeJyN9FZIWIVFrzfiQiIwLkOFFEPFZmV4eecAQL5+fe+n7MFZG21EzdrXmPC3WuSGG9V7kicoSf+4pE5JUwrL9N32GBtKeluQLAL/xMv8q6r6N+Y/0Fk+8yRwK4B0DYi2YRGQvgQQBvAJgE/69hs3sAmP7SvQXAeJ+/D33mmW5NnwLgcQA/AfCViCSFLWXL7PAaRpsd0O93vukgNhcJ294fADQBuAPAWQCeBfBrADO8CwIREQAfWfP8FsBFAOIAfO3nB/JvASQB+KSV9cYDaATwMIDzAVwBYBWAl0Xk/zr/tMLqRgC9ADwA/fo0P6eFItLVZ97nAdwA4G4A50J/lj4XkZFe85wB4GQAeQDOg/7u6gNgkYgc7y+AiMQB+DeAXcF5ShTAFOjPd1tqpu7WvCyaD8iAfk0OKZojTXt+nb4H4OcicreyrohiFUkXAXgXwNUdCaCU+rEjj/NHRBKUUnXBXGYQZFn//5dSaoPRJG1TqJRaGGCebV7zzBWRCuhC+mzo7YQMav4cBGt51rICbRMUGc5TSu3xuj1bREqgC7YpAGZa088HMBHAKUqprwFARBYA2AjgT9A/rpulKqU8IjIEuhHlEEqpYuhC2dv/RB+9vBbAE516VuH1Gz+v4RoAswFcCuAFALBaiq8AcK1S6kVr2mwAPwC4D/o1BnSDytPK60pjIjITQBGAW+H/Nf0jALHWdUfQnlkQBXs/ZIL146TRBjkEQJxSqt50lljXnpbmlwEcDr0jbXYhACd00XwQERkjIu+IyFavw4AP+bZG+jv8KiLDROR96xBejYgsFJGzfObJtZrbjxGRz0WkEsBbvsu0muNftB62Vg50LcgQkQIRed9P9uauCme29oKIyFjrkGWldcjxK6tlef9zgy4mAWB9a4f+RKR5h3mnV8Zcn3lGicg3IlItImtF5EY/yxksIq+KyB4RqROR5SJyYWvPIwiWWP8f0tIMcqCbz4miD9NWiMguEfmzdf9ZIrLMeh2X+GthEZGfWttCtbVtvC0ig7zuD9Zr2Or76jXfrdahpVoRWSoiJ/mZp7+I5InIduv92CEin4ifQ7k+j1Mi8qCI3On1GZojB7dQNW/rc0XkPOv1q4N1lKUN2+efRKReRHr5Wf+PIvKB9W+/h7ba8vyt+dq0TYrI5SKyyprnhw5st/Ei8riI7Lbe309EJMPPem4Qke+t3HtF5Hnx6rplPe5Lr9vilb2L1/RXRWSx9e9Wtz0RmWy9/hXWe/G5iBzjJ1ur27g1T5Ho7gGXi0ihtbylIjLRd3m+fIq9Zs2f3wFe084HsL25YLYeWw7gY+gjS97L9ARabyuKATQEmsl6rjOt96HS2tan+plPicgDInKLiGy0Xu/ZIjLcZz6nNd8O67We5TtPS9r5GjYAeNPrsY3QRfKZIpJgTdurfC7Na73Wa3yW15z9SAB3Qn/OA7521mP+YG0n8V7T3hWfbpXWZ6NRRLp5TQu47QbYD7Xp8+8nc1v3nU4Ruc+6v0xEPhafoyEiEme930Wi93lF1u04r3ma93O/EZG/ish2AHUAnoRuJQWAhubPdwuZM6B/WALAf732BVd7zdOez/i1IrIKQD2AbAnC96ifzNNFf8eMFpH5cqBey7bu/52VZ5+IfCgifXwe7xKRP8uBffd2EXlMRBKt+6cAaN6PzPB6Tab4LCfg/kxEfi4H77tfFpE0n3m6iMgzoruLVYrIRwAO6T4qukadYc1XLbqr6TOBXi8opVr9g25BVtAF0SwA//G67zPoYnqKNc9pXvddBOAu6ENSk6E/QDsBvOGz/FkAZnndTgewB8AGAD+HPlz1GfQhxbO95su11rke+pf2KQCm+C4T+jDX/da8FwMYZ/0l4MBOJ90n0+vW+qWV1+VYADUAvrWWexH0jrMGwAhrnqMBPGSt+0JrvQNbWN44a74XvTIOtO6bDmAfgEIAvwJwOoDXrPlP9lrGYQB2A1hpvXZnQrdEeACcH+B9bn4Pz4A+AtH85/SZTwF4wGdatjX9l23YjtYC+AuA06APLyoAjwAoAHC5tb38CGALgHivx99ozfsCgHMAXGa9HhsBpATxNQz4vlrzXee1rrMA3AxgK4ByANO95psB/eV3JXT3nEsA/AtARoD3Q1mvwTwAF1jPdzV0kdHT5/Oz23odrrXex2Pb8jygP2tN0C1n3us+3lr/RdbtDOv21R14/m3aJq3twQNdlGVDby+boQ9nzwrwWjXn2+L1+Gusx66BbqFpnnca9Gf+Meht/RoA2wAsgrWtA/gdgGoACdbtEVa2WgBneC1rO4BH2rDtZUO3Vn0IXXD+BMB8AKUADmvPNm7NVwRgk/V+Xgz9mVkGoAxA90D7dD+vX/N6R3tNWwjgcz/z/smat6uf+4b4bid+5hHo/UovAL+03our2pDxDuj99RnWtnKf9dgb/XxuigB8Dl20Xmy9fusAuLzmu996T/9mLfMO6O8SBSC3A6/hWdZjL/aa9gaA1X7mvdSad3gry+sJoArAU37u+wJAnvXvXGtZrgD5jrPmm+T1Puy1tvOHvOZ7HcAir9tt3XZnwf9+qDPfSa3uO3Hgc18EvS8/G8BU63nN9lnWa9bzuM96v++xtp/X/OxHtgH4APpz9RPrOTxn3TcB1ue7hcwJ0N/1Cvq7v3lf0KcDn/Ft1uv2MwCnAjgSnfwebSHzdOjvxh+t9+4sAN9A7+8ew4F96rXWfG/5PP4N6G31bivPb6H3Re9a93eD/uwq677m16Rbe/Zn0PsLZa3vHADXQ29ba+C1P4KuSeuhf1ieAeBR6O+S/fsmAF0BlEDXludBb69Xw6u+bfH1asPOoPlNGmK9aKUAEgGkQW+Ep8NP0dzCjvLn0B+WXj4ftllet/9mLXeI1zQndMHwnde0XGudt/pZn+8y9z8Hn/lSrI3gL17TekP/uswJ8Lq84+dN7Wa9Ee95TbveWndGG15rBZ+C1Guj9i3uEqB3Dt4/Yp6H/sHRy+fxMwAsD7Du5vfQ92+rn4wPWu9nIvTGXwj9oUlvZfnN78HdXtNc0Bt9A4DBXtPPt+ad7LWBlwN4wWeZGdAfjtuC+BoGfF+hj9BsAfCZzzous9Yx3WtaJYBbAr33LWwLewEk+zzfBgD3+2zrHgAjO7h9zgCwwOexT1rzJXit13uH057n36ZtEvrHwY8AHF7TTrCWN8v39fGzHSg/j59gTb/Oa74m723QZ74LrNujfLa/2wCssDI/bE3LtOY5qw3b3joAX/lM62a9v092YBsvgt4P9/CaNtpa/xXt3M4GQH8GZ/hMXwOfBg5revP+7DA/97WlaL4ZB/Yt9fD5wdbGzA7ofcd/AXzv53OzFgf/ULrYmn6idbsH9OfyXz6PvR0dKJqhv0dWWdufd2H+BYCFfuY/zVrPSa0s81Xogtb3O+vn0J/NvtbtXLStaHZYj7vHuj0Ser/xBLw+/9A/NKe1Z9u1ps2C//1QZ76TWt134sDn3rdA/oM1Pd26fYy/9xW6UU8BONZned/Bp8Gsra+zz3Ku95ne3s94NYD+PvNejQ5+j7aSdzq8flBZ0461pq2GV8MZ9DlMDTjQwHCSNd9VPsu80po+0ro9BS3UiGjD/gy6BtwF4Gufx0605rvFuj0Meh+f4zPfszj4O6x5+ccGej99/9o75Nzb0IXGedaLshPAV/5mFJFuIvKIiKyHLkIboH8BCIChraxjEvSOZl3zBKVUE/Qv4JHeh40s77fzOeynlKoA8AqA6+XASTDXWBlfDPDwSQA+UUqVeS1vH/TJM5M7mqkV1ergQ6V10F8O3od1zgLwPwDl1iETl+izqj8HMMLPa+fPTQDGeP2d42eeO6DfzxoAC6x/n6OU2t6G5X/q9RwaoXfKa5RSG73mWWX9/zDr/+Ohd9Sv+jyvrda8B52N3oq2vIZteV8HWn9v+Sz/XRza/20JgD+K7srgFhFpY1YA+J9SqsorRxF0C+B4n/mKlFLLfaa1dft8GcA4ERkK6ENt0C0Vb6mW+yO25/kH3CZFxAm9rb2jvA71K6UWQe9Q28r38fOgt5Hm1+t06OLBdztaBP3juXk7+h66wGg+qe8U6L6+M32mNUC3yLTIel2P9LPOaujPTvM627uNL1BKlXrdLrD+PwhtJPqktQ+h37NrfO+G/lI55GFtXX4L3oR+r8+Gbr37p4j8KtCDRGSoiLwuItugX/cG6AJ+mJ/ZZyilvLst+L42bgDJOHT7faPNz+JALhf0d9MAAJdb+7T9d6MDr6F1qP0KADd7fw+K7kL0GIA7lFK725PT+lzMwcHb7wro12C06NFNjgbQH1a/9nZsu8387Yc6853U1n2n7wnKvu93c07fERqab/t+X3+grMoqyNr7GV+olNrZwrI68j3amiql1Bw/j/3Sqr+8p7ugG00B/f7WA3jX5zl9Yd3f1u/mQPuzYQD6Qv+Y3E8pNRe6lbr5PTwBeh8f6LO9FrpR6d9Wl4+2vEYA2jlOs1VkfgA9AsRVAF5VLfdnexH6UMQ/oL+sxkAXZIBuoWxJT+hfu752Qu9sevhM9zdvezwD/cacY30ofwngfaVUoLOSW8vpmzEYSv1Mq8PBr2Vf6PelwefvUev+Q/qu+rFGKbXU62+Fn3legH4/RwHorZQ6Vik1u4PPo76FacCB59bch+1LHPrc3Gjb8/K3buDQ17At72vzDuOgbcTaeRX7PO4y6EL1T9BfUttE5G5pw9BFvsv3mubbz9Ff3rZun+9CHyVoHvrrDAD9oIvplrTn+bdlm+wNPTJDS8+3rQK9Xs3b0To/ebpZWZoLjNkATrYK+knQffK+BnC89UV/MoAl3j9qWtC8zuf9rPNcHNh227uNl3jf8PqB09q+dT+rv+FH0Gezn6mU8h2OsQT+Rxtq3nb8fZYCUkrtsfYrnymlfgO9nf1NvPqW+snaFbplcgSAHOjWrTHQ+6EEPw8p8bnt+9r43X793G6V9RnOg245vsDPvjLQa+ibE6LPsXgIwF1KqRd87n7AyviW6GHNuuPAc0oVkeQAkWdC/0BOgt5+v4YuTGuhX9OTobe3edb8bd12m/nb33TmO6mt+85A73fze+Cbb6fP/WhhvmBp72e8tRwd+R5tTZn3DXXghMO2fDfHQx8V8H4+zT/q2vrdHGh/1tJ7COj3sfn+Nn22lT5n4GToLnbPANgsIitF5KJAQTsytuNL0L/sHNB9bQ5h7ZB/An045O9e0w8Z49OPEuhfu776Q/9q9/2AdOoXoVJqpYh8A93PtRb6EGPAlo8AOQ/ZGYZJMXTL1yMt3N+WluC22KGUWhqkZbVFcyF2NfSZ5746M+Shr7a8r80f3H7eM1i/sA/aSVgtQjcBuElEhkH3ubsX+pDlswGy9Gth2jafaf4+A23aPpVSVaJPhr0Sup/fzwFssFppW9Lm54+2bZON0Dvalp7vplay+M7rb9pyryyA/mHgr+jzLvi/hu4qNhH68Pts6O2sCrpVYwp0X8JAmpf5Z+gvS1/1PvNdjRBv41aB+i6AsdCHSwv8zPYD9Ovk62gAm5VSlUGKsxT6M9EPusXNn/HQJ6GfZLUsAdi/vXWE9/br/Vr7235a8y/owu5ipZS/I64/ALhQRLoopaq9ph8N/b6v855ZRH4B/QX+mFLqQT/LOxq6uPL9YQro7hIfQp//0JKvoQucSdbff5RSjdb33ykABgNY7PVDsK3bbjN/+6EOfyd1ct/prXl/1x+63zq8bjdnPGjV7Vh2e7T3Mx6qHMFUjAM/uvwJVs3h/R766g+9HwEO/mx7j1Z2yGfbOipykbUfGQ29nb8lIiOUUitbCtKRnc4M6KbvMqWUvzce0L/+nTj0zN6r27D82QBuE5EM63A0rNaeywAss1q726v5V0tL4wg/A32opgd0S+vMFubzzZktIinNmURfIOA86P5dHVHfSsa2+Az6C+YHpVRNJ5ZjN/OhdyhDlFJ5Aebt7GvYlvd1K3Sf3v3DS1kuQiufKaXUagB3WK1Jh4yc4Mc5IpLc/CUm+szscdAnswXjeTR7GXo4yTOhf+w+ita15/m3aZsUkSUALhaR3OajVyJyAnR/v7YWzb6PnwDdjWSBdf8M6H6Xg5RSMwIsq7nA+Av0uRRl1jK/gR4GrDcODM/WzN+2txq6i8lwpVRr71t7tvEOs1rpXoU+sShbtTy85EcArhGRyc1HkawW9vOgT6oKlsnQrVStdTdoHrFk//eJiPSAzyge7bAC+sfPpTj4Pby8rQsQkcegu4dMVUp90MJsH0EXeZdAt0g3F/qXAfjCu/uT6NEkXgTwnFLqDy0s7zboMYC9XQ1dTJ6GwC3lK6ELzj9Cd09pPhw/E/pH82HQ34XN2rrttiYo30kd2Hd6az4Kejn0+TjNrrT+PweBedcQgWqQluqNsHzGw+wz6HMBUlv44dgsUA0WyGro7fty6CMfAAARORH6B/Vj1qRF0Pv4S3Hw92SLn23rCOlCEfkLdD/wLOjPil/tLpqt/i1+W5i95ikXkYUAfi8iO6B/BV8LP8Pn+PEE9I5ghojcA93X8DcAjoI+g7MjmsdtvklE8qB3viu8DkG8C33y0wQAv2/jMu+HPkT1lYg8Av2r8HboHfx9nciZLSKfQbeEbW9jP+FmdwNYDGCOiDwFvcPrAb2TOUIpdW0HcxmllNonIn8E8LTo4W4+hT6hYgD0l+4spVTzF3lnX8OA76vSY9LeC+A5EXkRur/UEOhfqvuaFyQiqdAtNK9C9wVrgP6i74EDfb5aUwPgCxF5FPqH6L3W8p8IxvPw8iV0i8Dz1v2tXp2prc/f0tZt8h7o1+QDEfk39Kg39+LAIdS2SPF5/MPQfddesnKvt16Lp6yWq9nQrSSHQXche665z7t1BGo3dHHp/SOiuQW6DgeK8WZ+tz0RuQnAh6KH+3oLen/YD8CJ0K22j7dzG++Mp6GLuAcBVInIOK/7tnp10/jIen6vWLlKod9fAfBX7wWKyGTo17u5FWi06CFAoZR6x5rnV9A/+L6E/tHVC/qL7WLok3ZaG392PvR29bT1nZAMfRLXXgCp7X0BlFJlIvIE9PCAFdDb3RjoEWECEpHboUdYeQF6GFPv13CPUmq9tZ7lIvImgCet1v2N0BeSGYwDBRtEXyHwdehifrrP8uqUUsual+cnyxTrn7N9+lP7e95K9DCol0B3LSq37voaB7bxr33mD7jttrZOdPA7KQj7zv2UUj+IyOsAcq0fLfOhC/m/AHi9hS6IvppriN+LyKcAmlo52roLugX2chFp/oG2USlVHKbPeNgopWZZr+07IvI49HvtgW7sOAfA7UqpNdAnFjcCuFb0uPB10CPLtKkRVCnVJCJ3Q/dBfgX6O2oA9H5sLaxz0JRSq0XkNQD3WQ0ES6D37QedmyUi50J3xf0A+nOZDD32fAUO3a8fEibQmaBXw8/IEz7zTIHPmZHWi/apFWI3gKdwYGiyKV7zzcKhZ0QOs55MOfSX2kJ4naWuApzNCp/RM6xp90Af1m6Cn9EsoA+11sLnLN8Ar80J0B/sSugPxlcAxvrM057RMyZADxFWC6+zfaHPbt3axuc5EPoEm23QLV87oFvYfh5g3Ye8hy3Mp+BnhICObkfWc5jrMy0D/s8+Pgd6p74PuqBcB/3FdXSQX8OA76s1363QraC10IeHJkJ/KUy37k+wtqsfrGXtg/4QBxzhAAdGKbkDusiohT7MOTLQ69fe52HN+6i1zvl+7mt+P65uz/Nv7zYJ/WN8NfQO9QfooZsOeX9ayfcb6LO790CfrJQPr7PJveb/BfQ+pcp6bQqh908DfeZ7E4eOkNE8ssYhmVra9qz7xkNfMa/Uur8I+sfG+A5s40UAXmlhm8kN8FoV4dARcpS/x0L3E3wB+tBotbX9jGjhM+R3mV7znAh9QtgO6/3dZm2b2W3cf5wCPQxVDfQh9ltgfQf4eQ18h8Rs3j6u9prmhO4jvNNa5izo7g9teQ1bfL44dNtPsrbJndb7vghe33/WPLmtLK8oQJbmxwYc1cGa/9fW/N4jZDSPrFELINHPYwJuu2h9P9Tu7yS0Yd+Jlr8npuDQOiPOer83QRfgm6zbcYGW57W9PA1dy3h8tzs/818AXWg3+Nn2OvMZvxqd/B71s8zp8P/d6O+zdMj6re3nVugTqGuh67bvoX9cp3rN9yvoLhON3u9PK8/V3z7p59ay66B/mLwMIM1nni7Q3XdKrG3nIxwYIelqa55h0Pv3jVbmPdD7pxMCfYbEWoAxIvIddB/Kiw1mcEFvuN8opVq7zDVRWIgePP9BpdRdprMQERFRx/o0B4WIHAF9SOJYBLePXHsydIM+THQF9CHax1p/BBERERHFImNFM/ThtV9A91kKfOnC0DgO+jDJbuiLpCw3lIOIiIiIbMx49wwiIiIiIrtr7xUBiYiIiIhiDotmIiIiIqIAWDQTtUBE/ikiH3fwsUpEcr1u51ojYrQ4Dx0Qi6+NiGRYz/vqDjz2auuxGSHINdLafv1dErotj29+Xte3Yd4iEZnekfWYJiITROQLEdktIvtE5DsRudZnnunWa+Hvb1WA5R8lIn8XkRUiUikiO0TkIxEZ4Wfe34vIVhHZJSIPi8+lp0XkBBGpEJHD/Tz2QxF5uqOvA1E0M3kiIJFticiR0ONKntjBRYxHy5cFJvJnB/R2sz7QjH7kW4/dEWjGDhgJPc79K/C6BDsdICLHQo87vRDADdDjWl8M4HkRSVBKNV/2+X7oy297y4C+uMlHAVZzBoCToa8u+B301QH/BGCRiExQSn1rZTkF+mpoN0FfJ+Hf0OOfT7fud0KPY/uQUsrf1TZzrWX+XekLUxCRhUUzkX+3AfhetXzVp1apli9PHHJWC+3VSqkMUxlimdXauxHAyUqpWW19nNKXVe7QdqOU2gM9QD+ZcTn0BTDOU0pVWtNmWK3AV0EXqVD6aoEH/SgSkdOtfwa6tPIbAJ5WXmfvi8hM6ItD3GqtBwDOBjBDKfUfa57J1rTp1v2/AZAIfWXLQyillonIcuh94G8CZCKKKeyeQeRDRBKgrzz0ms/0KdZh1Iusw6yl1mHYV0Wkl8+87e5eYB1+fd86vFsrIptF5G3r4jthISIjrAzFIlIjIqtF5M9e94uI/J81vd46RPyUNea593KUiDwgIreIyEbrUPBsERnuM5/Tmm+HiFSLyCzfebzmPUtEFli5ykXkA9GXw/aeZ5aIzLXmXW7Nu8w6HO0SkYesdZVY72Gy12NdInK/iKy3Xv+91rImBufVbZ346Z5hZdwqIqNE5BvrNVorIjf6PNZv9wwRuUFEvvd6Ps+LTzcL63nfLiI/WvPtEZHPRCTTyvKiNetaOdCVIMN67M3We1IiImUislBEslt4ivEi8ri1fVeLyCe+eVt4XQZbn7E9IlJnva8X+sxj+rMTD331txqf6WUI/D17FYBvlVI/tDaTUmqv8hnuSulLYa+BvqSwdxbvHFXQRTJEpB+A+wDcpJRqaGV1bwC4UkSSAmQniiksmokONQ760Oc3Ldz/JPQlOX8G4E4A5wN4Jwjr/QT6y+/XAM4EkAN9udCwfE5FZCyABQCOBPB/0Je9fxz6MrjNHrSmzQBwHvSlUq8GkC8+/Sahf3hkQ7eCXQNgEIAPfQqZXOhLhb8KfenZL+DnMLWInAXdBaESwGXQr9ExAOaKyACf2YdAXxZ8GoBLoC/J+xF0a1+alfc+AFdCdztodrv1vP8B/fpfA33p6A715Q2ibtA/4F4B8BPoywk/KyInt/YgEZkGPQb+l9Db6B8BnAXgU9GH6Ju9Af2+/g/6PbgB+hLAadCv+QPWfJdAdwHx7gaSAX2J5Eug35elAD4RkbP9RPozgKHQr+tNAI4H8IWIxLXyHA6DvvT0COj35nzorgnvisj5XrMa/ezgQCvuP0QkXUS6i8gNAE4F8ERLDxKRCdDba6BW5pYe3xP6c1DoNXkRgNNE5DgRGQL93jQfwfgbgHyl1NcBFj0Hersb35FcRFEr0HW2+ce/WPuDLp48AOJ9pk+BLpY/85l+pTX9VK9pCkCu1+1c/XE76HH75wHQ27p9fgfyOqG7WjX/3Qd9yNZ7mqsNy5kDYAuALi3c3xNALYDpPtN/7pvdur0WQJzXtIut6Sdat3tAF8H/8vP6+75+S63lubymDYZu3Xvca9osa9oRXtPOt5b3pc963gOw0ev2JwDe68Dr7/B5rY9s3h58pjsCLCfDetzVXtOmW9NO9pqWAGAvgP94Tbvami/Da1lNAO72WccEa74LrNunWLdvaSVX87KHtPF1+ALAh36e14/er4FXluu8phV5b18AnofudtLLZ10zACzv7GenHe9vXBvmGwN9HoOy/uq9n1sLj/m3NV/vDmZ7Fbr/9BCvaU4Ab3nlmAkgGfoKvKUA+rVhuXHW9nNHKF5T/vEvUv/Y0kx0qHQA+5RS9S3c/5bP7behi+zOtMoUA9gAYJp1SH1oOx67HrpQbP77C4DDfaY1tHYoXES6QBcxryqlqluYbRx0wfaKz/Q3ADRCfyl7m6EOPgRcYP1/kPV/N/SXue/r+YZPtmToq3e+qZRqbJ6ulNoIYJ6f9a5RSm3wut08KsHnPvOtAjBQRMS6vQTAOSLyoIhMFJF4tM3dOPi1XmdN/9Jn+t1tXJ6vauXVMqh03+e1OPA6+nM6dLH3qtX9wmW18C8CsA/AJGu+M6ALq/92JJiIHG91s9gFvQ00WOse5mf2d5RSHq/nMQ+6yGztc3MWdAt4uc/z+BzACNHdgjr82RERt4i8I7r7ULXVBeY2ERkqIsmiT6qbjYO7P/hbzlAA7wL4AfoIzGnQJ/z9S0SubOExCQAuBfCJUmpvWzN7Pf7PAK4AcLNSqnmbg1KqSSl1qZU5Qyl1CnRh/jSAu5RSu0TkVhHZYHVn+ZdvNwzrc1sOvS8kIgtPBCQ6VCL0od2W7PK+oZSqF5FSBPhibY1SSok+ISgXwMMAeonIRgCPqgNn3rfkPOhittkvAZwL3cLqbXsry+gBXWS1NuJHczeFg0ZoUEo1ikgxDu3G4DvSQvNrmmj9P836/y6f+Xxv9wAgvuu17IT+geCt1Od2fSvTXdAtc40AHoJuSf85dJeRShF5B8AfAxQ1/4FupW6WBt0d5EYA33pNb+31b41vbkC/lol+pjfra/1/XQv39/L6f4lSyrcvbkBW14mvoFuQfwtgM/TreD+ALD8P8X1fm6e19rnpC93n96oW7u+llNrXic/OmwA+hf6sJEIX/P+HA10qyqG7YwUaCech6B8M53r9UPxK9LkOfxeR171/MFh+At0NrN1dM6w+7Q9BF8Ev+JtHKeW9vd0GvW0/a71W90P/cNoG/QPkDugf295qALBPM5EXFs1EhyqGLtRa0s/7htUi2QP6C6jDrNbRq6yWzxEAbgbwjIgUKaU+beVxBd63ReRcAPWqfSN/lEK3lrdWwDQXwf2hW9Sa1+eCLr6K27E+4EAR3M97efB5fa1sylqvr/4dWK9fVrHzCIBHRKQ/9A+PxwF0ge6v29LjtsOrIPZq0V/dzvcgmJpfkzPgv+huvn8vgJ4iktSBwvksAKkALlVK7S8qraMW/vi+r83TlreyjmLocwseaeH+7UDHPzsAzlRKbfG6/SmA34kevzgOwAY/xa4/bujRdnxPrlsM3RrcF/oHnrep0K///9qw/P1E5BfQfdUfU0o92Ib5BwK4C8BpSimPdX7ADKXUcuv+F6F/lPgWzT2tfERkYfcMokOtAhBnfdn4c6nP7UugP0sLgrFypS0H8Dtr0jHBWG6AdVYDmAvg562cMb8QuoXzcp/pl0H/AJ/dztWugD6z3/f1PGj5Sqkq6BbbS7xPYLMKmxM7sN6AlFI7lVLPQXexCPnrHwIzoH8EDVJKLfXzt9Ga7wvoVvzWLjzSfITAd7toLo73F4oichR0Nx9/LvY+WdQ6CW4gWv/cfAbgWAA/tPA8Djoi1N7Pjk/B7D19k1JqXRsLZkAXxCP9dOk5AbqF96CjLtYoFmcAeM1Pod0ia9SQFwE8p5T6Qxsf9iR0t6slXtOSvf7dFXob8F5Pf+iW99VtzUYUC9jSTHSoOdb/x8L/YdnhVuvMGwCOgh55YLZS6quOrlD0xRH+Dn24eB10l4GroQ93z+zoctvpD9AF6AIReQz6uR8BYKRS6rdKqRIReRzAn0WkCrqFLAt6dIW50CMttJlSqkxEngBwp4hUQBdwYwBc52f2v1jL/0REnoH+or8X+vD5Y+1/qocSkQ8BfA89OkMpgFHQran/Dsbyw0kptV5EHgHwlOhh+WZDF2+HQXdBeE4p9bVS6msReRfA41Z3i5nQLayToEdZmAXd/QIAbhKRPOgieQX0D4pGAC9Z20sa9HuyGf4bZFIAfCAi/wbQB7orxVoAL7XyVO6Gbq2dIyJPQZ8o2AO6GD5CKXWtTT47T0Gf2/CxtX3WQHf5+BmAJ/ycH3El9Pdvi10zRKQRQJ5S6jrr9iToi6CsADBdRMZ5zV6nlFrmZxlnAjgJB/cx/xLArSLyG+iW+t/iwOgfzU6w/j8HRLQfi2YiH0qpIhFZDN1X+D0/s9wK/YX4JvQX9McAbunkandCFxu/g259q4U+ce5cZV3pK9SUUkus1r/7APwTup/0JhwYpxfQQ+ztge6v+xvow+cvAfhzO1rlvOXiQEvnzdAnqp2Hg7trQCn1mejxf++BPnGwHnqkjD/59N3sjDnQRw1ugm5F3Qw9pF7AQ+A2sn8cX6XUHSJSCP18brLu2wLdD3mt12Muhx6xZCp039dy6JMin7OW873oMcd/CT0cnQPAYKXUD9ZJbvdB9+FeDz3U21nQI834ehh6eLXp0C2dX0OfxNZiS6tSarOIjIbeTh6CLraLAazEgYLTDp+dd0TkHOjX8TnoVtr10K+7vx9dUwGsVEp918pindZfs1OgP5OjoE+A9bYJepSS/awTDZ+C7pNf5pX1UxG5A7ofcxcAH+DAsILNzoUeO7qlPvFEMUmUUoHnIooxoi/q8HcAac2jSYjIFOgv+tOVUl8aC0fkQ0Rugd5eU9SBK9IRtZuIJEKfb/AHpdTzpvMQ2Qn7NBP59zL0iX28jCzZljUs2pnQLZc/sGCmIPgVgN3o4AVXiKIZi2YiP5RSTQCuhb5wAJFdDQXwIayLopiNQlGiDvoCO40B5ySKMeyeQUREREQUAFuaiYiIiIgCYNFMRERERBQAi2YiIiIiogBYNBMRERERBcCimYiIiIgoABbNREREREQBsGgmIiIiIgqARTMRERERUQAsmomIiIiIAmDRTEREREQUAItmIiIiIqIAWDQTEREREQXAopmIiIiIKAAWzUREREREAbBoJiIiIiIKgEUzEREREVEALJqJiIiIiAJg0UxEREREFACLZiIiIiKiAFg0ExEREREFwKKZiIiIiCgAFs1EhojI/CAtZ4qIfNKJx98RjBxERETRjEUzkSFKqRNNZ7CwaCYiIgrAZToAUawSkUqlVFcRmQLgXgC7AIwE8B6AAgC3AkgCcIFSar2ITAdQC2A4gH4AfqeU+sRnmWMBPGk9rgbANUqp1SJyNYDzAXQBcCSA95VSfxKRaQCSRGQ5gB8A/BLAWwAGAnACuF8p9WZoXoHo5M5zOwD0BdDf+n9X6Ne9rX8JABoA1LXjrwrAbgA7rb8dBVMLqkL+ZImIYgiLZiJ7GAEgC0AJgA0AnlNKjRWRWwH8FsBt1nwZACZDF75fi8gQn+WsAjBJKdUoIqcBeAjARdZ9IwGMgi6yVovIP5VSOSJys1JqJACIyEUAtiulsq3bqSF4rhGrMDPLBf2D4nDrbxCAw6+71dmzooscCV0o94b+wWGUO89dhQNFdPPfLq9/bwKwpmBqQa2xkEREEYRFM5E9LFFK7QAAEVkP4AtregGAk73me0sp5QGwVkQ2AMj0WU4qgDwRGQpAAYjzuu8rpVS5tY4foYu+LT6PLwDwNxF5BMAnSqlvOv/UIk9hZlYK9A+MUdA/NoZAv17p8FMQ996HdRVd4PsDxrRk6B9XR7Yyj8ed5y4CUOj7VzC1oCzUAYmIIgmLZiJ7qPP6t8frtgcHf06Vz+N8b98P4Gul1IUikgFgVgvraIKfz79Sao2IHA/gHAAPi8gXSqn72vokIlFhZlZvAMdZf6Os/x8JQNq6jLQSVb6xf5tntxMHgCOsv2zvO9x57p04uJD+EcB3LKaJKFaxaCaKLJeISB6AwdCFzmoA47zuTwWwzfr31W1cZoOIxCmlGkQkHUCJUuoVEalsxzIiQmFm1mE4UBg3F8kDO7vc9GLUdHYZNtTf+vM+0qHcee4fAcwHMA/AvIKpBetMhCMiCjcWzUSRZTWA2dAnAt6olKoVOaiF86/Q3TN+B2BmG5f5HwArROQ7AC8BeFREPNAno/06aMnDrDAzKwHAJACnADgeukDuHYp1pZeoxlAs14YE+kTU4QBuAAB3nns3DhTR8wEsLZhaUG8sIRFRiIhSvkd3iciOrNEzPlFKvWM6i10VZmYdAeBsAGdBt5Amh2O9a9Ix566prknhWFcEqAOwFLqAngNgZsHUgmqzkYiIOo8tzUQUsQozsxIBTMGBQvkoEzl6ViLRxHptKgHABOvvjwBq3XnumQA+BvBJwdSCrSbDERF1FFuaiSiiFGZmDYUuks+GHn4vyWwioDYOhVf9wZVlOkeEWA6rgAawpGBqAb+EiCgisGgmIlsrzMzqAt3Vork1ubUh1IzwCPZcnuPqYzpHBNoJIB+6gJ7BC7IQkZ2xaCYi2ynMzHIAOAPANdBXMrR19wcFqCv+5Gxsckpc4LmpBbUAvgbwOoB32Q+aiOyGRTMR2YbV9eIaAFcBGGA4Trvc/Gvntt3dJaIy21gFgHcA5AGYwy4cRGQHLJqJyCjr6nuXQhfLEwzH6bD7L3cUFAx2uE3niEIboYdCzCuYWrDRdBgiil0smoko7AozswT6JL5rAFyEMA0NF0rPn+5Y8Plox3jTOaKYAvANgOkA3i6YWlBpNg4RxRoWzUQUNoWZWYOgrzI4FfqKhlHj0+Nl9otnOCebzhEjqgC8B11Af83uG0QUDiyaiSikCjOzkgD8FLpYPgWAw2igEFk+WGY/dDmLZgNWA/gHdPcNjr5BRCHDopmIQqIwM6sPgN8CuAlAT8NxQm5bL8z/v1+6TjSdI4aVAngOwD8LphZsMR2GiKIPi2YiCirrUta/h+6vbPzCI+FSkYjvr/s/1wjTOQiN0F03/lYwtWCJ6TBEFD1YNBNRUBRmZo0CcDuAiwE4DccJu0YHNl1xu+tw0znoILMAPFIwteAz00GIKPKxaCaiTinMzJoC4E4ApxmOYpQCai/7s8vWF2GJYd8DeBTAmwVTCxpNhyGiyMSimYg6pDAz62QA90APHUcArr3VWVrZRXqYzkEtKgJwL4CXCqYWeAxnIaIIE5VnsRNR6BRmZp1SmJk1G8BMsGA+SL9y7DWdgVqVAeBFACvcee6fGM5CRBGGRTMRtUlhZtaphZlZcwB8BWCS6Tx2lFaiyk1noDYZDuADd557vjvPzW2ZiNrEZToAEdlbYWbWSABPgq3KAaUXqxrTGahdxgOY7c5zfwrgzwVTC743HYiI7IstzUTkV2FmVs/CzKxnAHwLFsxtklaCJtMZqEPOBrDMned+xZ3nHmw6DBHZE4tmIjpIYWaWozAz60YAawD8GtxPtFm/MhVzQ+1FEQFwJYDV7jz3P9157r6mAxGRvfDLkIj2K8zMOhHAUgDPAuhlOE7E6VEJDjkX+eIA3AxgvTvPfac7zx1vOhAR2QOLZiJCYWZW/8LMrJcAzAUwynSeSJVci26mM1DQdAXwAIDlPFmQiACO00wU0wozs+IA3AI93nKK4TgRzwPsvfzPrt6mc1DQKQDTAfyxYGpBseEsRGQIW5qJYlRhZtbpAFYA+BtYMAeFAL1cTaredA4KOgFwDYBV7jz31YazEJEhbGkmijGFmVmHA3gcwE9NZ4lGv/2Vc+uunjLQdA4KqdkAbiyYWrDKdBAiCh+2NBPFiMLMrITCzKx7ABSCBXPIpJWqUtMZKOQmA/jenee+353n5smfRDGCRTNRDCjMzDoawCIAuQCSzKaJbunFqDCdgcIiHsBdAArcee7TTYchotBj0UwU5Qozs26CHkZuhOkssSC9RDWYzkBhNQTAF+489wvuPHdX02GIKHRYNBNFqcLMrD6FmVmfAHgKbF0Om/7snBGrrgHwnTvPPdp0ECIKDRbNRFGoMDPrLAAFALJNZ4k1vfepONMZyJihAOa789y3u/Pc/H4lijL8UBNFEetkv78D+B+AfqbzxKJu1eAh+tgWB2AagBnuPPcA02GIKHhYNBNFicLMrGMALIG+WIkYjhOzEuvRw3QGsoVTAKxw57kvNB2EiIKDRTNRFCjMzPotdMHsNp0l1jk96Gs6A9lGTwDvufPc/3bnubuYDkNEncOimSiCFWZm9SvMzPofgH8A4HixNiBAQrcqxUstk7dfAvjWneceaToIEXUci2aiCFWYmXUO9GWwzzadhQ7Wtwx7TWcg28kEsMid577NdBAi6hgWzUQRpjAzy1WYmfUkgHyAXQHsKL1E7TOdgWwpHsAT7jz3y7ySIFHkYdFMFEEKM7O6QRfLt5rOQi1LL1G1pjOQrf0cwGx3njvNdBAiajsWzUQRojAzKwPAfABnGI5CAaSVoMl0BrK9sQCWuvPcY0wHIaK2YdFMFAEKM7PGAVgEYLjpLBRY3zLlNJ2BIkI6gDnuPPcVpoMQUWAsmolsrjAz6zIAX4P9lyNGj0petpzaLBHAq+489zReRZDI3vgBpagiIvODtJxZIjI6GMvqjMLMrLsAvA4OJxdRkmvRzXQGiji3A/jQnedOMR2EiPxj0UxRRSl1oukMwVCYmRVfmJmVB+B+8Op+ESeuEb1NZ6CIdC6Ahe4895GmgxDRoVg0U1QRkUrr/1NE5BOv6U+JyNXWv8eIyHwR+V5EFotIiogkicgbIrJCRN4EzB1eL8zM6gVgBoCrTGWgznEAPeMaOYIGdcjRABa789ynmA5CRAdj0UwxRUTiAbwJ4Fal1AgApwGoAfBrANVKqWMBPAjgeBP5CjOzjgKwEMAkE+un4OlTjl2mM1DE6gngU3ee+2LTQYjoABbNFGuGAdihlFoCAEqpfUqpRugi9RVr2groK+2FVWFm1mQACwAMCfe6Kfj6l6gy0xkoosUDeMOd577GdBAi0lg0U7RqxMHbd/OJdAJAtfCYlqaHXGFm1tXQXTJ6mspAwZVegirTGSjiOQE8785z82JGRDbAopmi1SYAR4tIgoikAjjVmr4KQLqIjAEAqz+zC8AcAFda044BcGy4ghZmZt0D4EUAceFaJ4VeerFqMJ2BooIAeNKd5841HYQo1rFopojnb5g5pdQWAG9Bd7N4FcAya3o9gMsA/FNEdgJYCd0K/SyAriKyAsCfACwOR/bCzKyHAOSGY10UXv3LTCegKHOPO8/9hDvPzdF0iAwRpYwdkSZqExFxWf2Og73cXACVSqm/BXvZbVGYmfUogD+YWDeF3o4eWHDrja7xpnNQ1HkBwC8LphbwUu1EYcaWZgobEUkWkXxrqLeVInKZiBSJSG/r/tEiMsv6d66I/EdEvgDwkoj0EZEZIvKdiPxbRDZ5Pa7Sax1/EpECax3TrGk3iMgSa9q7ItIl/M/+YIWZWU+ABXNU61aNrqYzUFS6FvoEwXjTQYhiDYtmCqezAGxXSo1QSh0D4LMA8x8P4CdKqSsA3ANgplLqOADvAxjkO7OInA3gAgAnWMPJ/dW66z2l1BhrWiGA64LybDqgMDNLCjOz/gngNlMZKDwSG9DDdAaKWhcD+Mid5zbeAEAUS1g0UzgVADhNRB4RkZOUUuUB5v9IKVVj/XsigDcAQCn1GYBSP/OfBuBFpVS1NV+JNf0YEflGRAqgT/Yb3tkn0hGFmVkC4BkAN5tYP4WXw4N+YP83Cp0zAXzOy24ThQ+LZgobpdQa6NbjAgAPi8jdOHhouESfh3gP2dWWk19aGk5uOoCblVJuAPf6WU/IPX3jTJk/7r5pDa7ky8K9bjJDgLjUKuw1nYOi2kToFuew79OIYhGLZgobEUmHvureKwD+BuA4AEU4cPW9i1p5+FwAl1rLOQPwe+j7CwDXNvdZFpHmMY9TAOwQkThYw8oZ8M/axF5/mjf+/t31ccklgWenaNCvDMWmM1DUmwLgLXee22U6CFG0Y9FM4eQGsFhElgO4E8AD0C2/fxeRbwC0djb4vQDOEJHvAJwNYAeACu8ZrG4bHwFYaq2j+US7vwBYBH3xkFXBejJt9fSNMx8HcBMAeJwJw+aPe2BvfVxXFlMxIL1E7TOdgWLCeQCmczg6otDikHMUEUQkAUCTUqpRRMYDeFYpNdJwrICevnHmfdBF+0EcTfVrT1x4d4/4horeBmJRmHwwTua8drJzkukcFDOeLphawHMmiEKELc0UKQYBWCIi3wP4B4AbDOcJ6OkbZ94KPwUzAHic8UPnj7uvrC4uZU+YY1EYpZXAYzoDxZSb3Hnu+02HIIpWLJopIiil1iqlRlnD1Y1RSi0xnak1T9848xcAnmhtHo8zfsiC8ffvq4tP3R2mWBRmfcqV03QGijl3ufPc/2c6BFE0YtFMFGRP3zjzHOirdgXsX+hxxB05f9y9VbXx3XeFPhmFW49KcBxdMuExd577GtMhiKINi2aiIHr6xpknAHgbQJvPZFeOuMELxt1bXZvQfWfokpEJyXVINZ2BYpIA+K87z93aiERE1E4smomC5OkbZx4FIB9of+uicrgGLzjh3rqahJ47gp+MTIlrRB/TGShmOQG85s5zn246CFG0YNFMFARP3zizF3TB3Kujy1AO1+ELT7inviax5/bgJSOTBEiNb9BXqCQyIB7A++48tzvcKxaR+W2Y5zkROboDyx4pIue0Yb6rReSpFu6rbO96iVg0E3XS0zfOTADwAYAhnV2WcrgOXzg2t6kmsffWTgcjW+hbBp7oSSYlA/jQnefu8A/6jlBKndiGea5XSv3YgcWPBBCwaCYKNhbNRJ3UWLvsAejL2QaFcjgPWzj2blQnsXCOBv1LVZnpDBTzBgN4J5xXDWxuyRWRKSIyS0TeEZFVIvKqiIh13ywRGW39+wwRWSAi34nI2yLS1Zo+RkTmi8j3IrJYRFIB3AfgMhFZLiKXichYa55l1v+HeUU5TEQ+E5HVInJPC1n/KCJLRGSFiNxrTUsWkXxrvStF5LIQvlwUIVg0E3XC4Ns//nORWj2mvvLjWcFcrnI4By4aczeqk/psCeZyKfzSS1BlOgMR9OW2/25o3aMA3AbgaABHAJjgfaeI9AZwF4DTlFLHAVgK4HciEg/gTQC3KqVGADgNQBWAuwG8qZQaqZR6E/pKr5OUUqOs+x7yWvxYAFdCt05f0lyke637DABDrflGAjheRCYBOAvAdmuY02MAfBacl4IiGYtmog7KyMm/QInjwffTfjJ5SZdkR2153lylGmuDtXzlcA5cOPYvzqqkfpuCtUwKv/Ri1WA6A5HlN+489y8NrHexUmqrUsoDYDmADJ/7x0EX1PNEZDmAqQAOBzAMwI7mcfmVUvuUUo1+lp8K4G0RWQk9Pv5wr/tmKKWKlVI1AN7DoUcFz7D+lgH4DkAmdBFdAOA0EXlERE5SSpV36JlTVGHRTNQBGTn5bgAvwxqLeX7P8ZM+7X18l5ry51YoT2XwrvInzvRFY++Mr+rCwjlS9StVAcfrJgqjp9x57pPCvM46r3834dAhOQW6uB1p/R2tlLrOmq7asPz7AXxttQifByDR6z7fx/veFgAPe617iFLqeaXUGgDHQxfPD4vI3W3IQVGORTNRO2Xk5PcB8BGArt7T1yUfedwb6ef2qax4aZOncefaoK1QnGmLxtyVUNklbWPQlklh06sCCaYzEHmJA/CuO889yHQQLwsBTBCRIQAgIl1E5CjobhfpIjLGmp4iIi4AFQBSvB6fCmCb9e+rfZZ9uoj0FJEkABcAmOdz/+cArvXqQz1ARPqKSDqAaqXUKwD+BuC44DxVimQsmonaISMn3wHgDRx6eBEAUBzfa/D0gT87srT6o+Kmuh+Dd6lvcfRfPOaOLpXJ6RuCtkwKi5Sag39cEdlAH+gRNexwxUqllNoDXey+LiIroIvoTKVUPYDLAPxTRL4HMAO6FflrAEc3nwgI4K/QrcHzoMen9jYX+qjgcgDvKqWW+qz8CwCvAVggIgUA3oEuyN0AFlvdRe4E8ECwnzhFHlGqLUc+iAgAMnLycwH4PQPbm0M1NVy8/YP56ZKOuC6nTA5aAOXZPWbptIqUqm1HBm2ZFFJNgu0/y3Glm85B5MdbBVMLjI0KYRWp5yuleBSNIgJbmonaKCMn/1QAf2nLvB5xxr014KLJy+MbUFfxxmylPP5OXmk/cfRdMjqnW0XXw9YFZXkUcg6FvqJPgCKym0vdee47TaxYRGYAKGDBTJGELc1EbZCRk98f+vBev/Y+NrNi9ZLTSpY2JKb8fLg4ElODEkh59o7+9q+l3Sq3DA3K8iikfnWzc3dpivQ1nYPIDwXgrIKpBV+YDkJkd2xpJgogIyffCeB1dKBgBoBVKcPGvNn/9D5VFdNXeZpKgzPusjh6Lz3+Tz33pRy+JijLo5DqV4Zi0xmIWiAAXnLnufmjjigAFs1Egd0DfWGADtuT0Hfo9IGXHFle9fbWpoaNK4KSShy9lh73x97l3QavDsryKGTSSlSF6QxEregHIM+d5+bwiEStYNFM1IqMnPzToc+c7rQaZ5feLx52xXE76r8pbaxZ5DvsUceI9Px21O/7lnU7ojAoy6OQGFCsgnbRG6IQOQvA70yHILIzFs1ELcjIyU8D8AqC+DlpEmfC6wMumVzg2tNQX/nRLBWMkwpEenw36ndppalDfgxCRAqBtJI2XaCByLSH3Hnu402HILIrFs1EfmTk5AuAVwGEpJ/fl31OnfJVt7TE2oqXv1GqoabTCxTpvmzkbQNKuw/9IQjxKMj6livfsWOJ7CgewBvuPHey6SBEdsSimci/3wI4OZQrWNntmHHv9p3Yp2rf9OXKU7m70wsUSV024taBJd2HrQxCPAqi1ErY4SISRG0xBMDjpkMQ2RGLZiIfGTn5QwA8HI517UhMy3p5wAWDyytfX+dp3NH5kTBEUpeP+O2gkh6ZBUGIR0HSpQ7BGWqQKDx+6c5zZ5sOQWQ3LJqJvFiXyX4RCF/LYKWra/8XBl4+amftFzsb635Y3OkFinRbfuzNGcU9soIzSgd1WlwT+pjOQNROz7vz3L1NhyCyExbNRAe7DcDEcK+0yeFKenXAJSetwtqqhuqvZnd6gSIp3x970xF7ew7/PgjxwurOHTswcd1anL9xw/5pZU1NuG7LZpy1YT2u27IZ5U1Nfh/7cmkJzt+4Aedt3ICXSkr2T39sz25csHEjcnZs3z/to/JyvFxa4m8xQSdAt8R6VRmWlREFRz8A/zEdgshOWDQTWTJy8o8C8ICxACLyab8zT57dpYurtuLNrzt96W2Rrivcvx6yp5d7eXAChseFqan4z8DDDpr2XHExxnVJxmdHHIlxXZLxXMmh1wpZW1eHt8vK8ObhGXg/YzBmVVWiqL4eFU1NWFZTgw8GD0aTAtbU1aLW48H7+8pxefce4Xpa6FOGPWFbGVFwXOjOc19tOgSRXbBoJsL+bhnTASQZjoJl3UdOeL/3cX2qK/LmK09teacWJpJccMyvjtrT+9hlQYoXcqO7dEGq8+Bd08zKSlyQqrsFX5Caiq8qDm20XV9fhxFJSUhyOOASwZikLviqogIOARqUglIKdcoDFwQvlJTg5917IE7Cdy2HtFJVFraVEQXPY+48N7sXEYFFM1Gz3wMYbzpEs61JA495Je2cI/dVvlLgaSrZ1KmFiXQpGP7LzN29R34XpHhhV9zUiD4uFwCgj8uFkqZDG+GHxidgaXU1ypqaUOPxYE5VJXY0NiDZ4cQZXVPw001FGBAXhxSnEytra3BqSkpYn0N6MarDukKi4OgJ4FHTIYjsgEUzxbyMnPwsAPeZzuFrX1y3AS8OvGTk7pqPiprqN3Sub7JI0srh12ft6nPct0GKZztHJiTg+p69cN2Wzfjl1i0YlpAIl9WSfF2vXng/YzBu79sP/9i7Bzf37oN3ysrwf9u34V/Fe8OSL71ENYRlRUTBN9Wd555sOgSRaSyaKaZZFzH5L4BE01n8aXDEd315wKUnrfUsK2msWTi3UwsTSfrh6GuH7+p7/NIgxQubXk4X9jTq1uU9jY3o6XT5ne+i7t3xbsZgvDzocKQ6nTg8Lv6g+3+s1VezzoiPx4f7yvFE+gCsratDUX19aJ8AgH6lKnx9QYiC71l3njvOdAgik1g0U6z7BYAJpkO0SsTxcf9zTp6XWK/qKj/6ulOX3hZJ/CHrGveOfmOXBDFhyJ3ctSs+KNfduz8oL8cpXbv6na/YKqy3NzTgy8oKnNOt20H3/3PvHvy2d280KgWP9So6IKj1eEIX3tKzAgkhXwlR6GQB+IPpEEQmsWimmJWRk98NwCOmc7TV4h5jTvq4x9AeNRWvzlaqoeP9Y0USCjOvGrGj/7jOjwkdAn/Yvg0/27QJRfX1OHn9OrxbVoYbevXC/OoqnLVhPeZXV+H6Xr0AALsbG/CrrVv2P/bW7dtw7sYNuGnbVtzVtx9SnQeuXv1lRQWOSUxCX1ccujmdGJGUhJ9s3AgAyEwM/YGGlBqEtxM1UfD9xZ3nHmw6BJEp0plGK6JIlpGT/wT0uMwRpXt96abLdn6+KaXrxcPEkdKvwwtSqj5z9avL03cuGBvEeNSCJsGOn+W40kznIOqk/xVMLeDVAikmsaWZYlJGTv4xAG42naMjyuJ7HD59wIUj9la9u8rTuH1VhxckEr9q2JWjtqVNWBTEeNQCh0Jfh0f5vyoLUeQ4x53n/qnpEEQmsGimWPUUAP9nk0WAOmdCat7ASyZsaJi3vbGuoONFr0jc6qN+dtzW9JMWBjEe+SGAs0clL3BCUeHv7jy3/xMLiKIYi2aKORk5+T8DEPHDJylxuN5PO/eUxa7dtfVVX87q8IJE4tYMvWz0lgGTFwQvHfnTv1SF57rdRKE1EDYcppMo1Fg0U0zJyMnvCuBvpnME07xeJ07+X2q/lJqKt79SqqljYwGLuNYOuWTM5oEnzw9yPPKSVox9pjMQBckt7jz3CNMhiMKJRTPFmrsBpJsOEWxruw45/vV+4wdXVr42V3lqyjq0EBHXuiMvOmHTYafNC246ajagRNWZzkAUJE5E0OhDRMHAopliRkZO/mBE4GgZbVUc3+uI6enZI4qr3l7maSou6tBCRJzrj7hg3KbDTmfhHAL9S8DhiiianMkrBVIsYdFMseReAFF9RataZ1LPvIE/nbi57sv1TfXrlndoISLO9Uf8ZPzGw8/q3BUI6RB99qmo3v4oJj1sOgBRuLBopphgDTF3pekc4eARZ9zb6eef+p1jQ2lDzYJvOrQQEcfGjHNP3Hj4OSycgyi1Cl1MZyAKsvHuPPd5pkMQhQOLZooVDyDGtvdZvU86+fOuCQm1lZ98pZRq/3WiRRwbM86ZsCEju2OFNx2iSx26m85AFAIPuvPcMbV/pdjEjZyiXkZO/gkAfmI6hwmFKVlj3+pzzGFVlW98rVR9VbsXICJFh589cf3g81k4B4GrCX1MZyAKATeAK0yHIAo1Fs0UCx4yHcCkXQn9jspLO/3Ykqq3FirPvh3tXoCIbBp0xsR1R1wwJwTxYooAXZNqFYedo2h0rzvPzT77FNVYNFNUy8jJPw3AKaZzmFbtSu6Tl/6TCVtrP/3B07itsN0LEJHNg06ftPbIn7Jw7qS+5bwqIEWlIwDcYDoEUSixaKZo96DpAHbR5HAlvpF+/mkr1IrtjXXfd+iy2VsOO3XSmiGXzA52tliSVqLKTWcgCpG/uPPcPNmVohaLZopaGTn5FwIYazqH3czoM+XULxPrPHXVX83syOO3DpwyefXQy1g4d1B6CapNZyAKkf4AbjEdgihUWDRTNLvXdAC7Kkh1n/hOj4z+VZXvzejIpbe3DZg0edVRV7Bw7oD0YtVoOgNRCN3uznN3Nx2CKBRYNFNUysjJPwf6jG5qwfak9KNf6j/xmLKqt2cpT3VJux+fPmFy4bArZ4UgWlTrV6a436Vo1h3AraZDEIUCd94Urf5kOkAkqHSlpE1PP2fC9tpPlnqa9mxs7+N3pJ045cfMq2aFIFrU6lmBBNMZiELsN+48d6LpEETB5jIdgCjYMnLyxwKYbDpHpGh0xHV5Le3c08/eM+urhV9+3W3dzg29UpK6485Lnz9k3iVrv8SM5W8AABLiknDZSbcB/U+Ysre2Yt5/5jw5YV9TE27p3QenpaQAAG7athX39OuHvi6ORNWsay1STGcgCrG+AH4O4DnTQYiCiS3NFI3YytxeIvJp35NPS8w8etvUyRd929JsvVLScNv5T+COS57DWcf9HK/PeRwA8GXFvgmZR0xZ8/rhh+PFEt3T4+vKChydkMiC2UdCA3qZzkAUBv/nznOL6RBEwcSimaJKRk7+EAAXms4RqXaMuPzYhX0GdqmtL6n0d+ntI/oPR5cE3VA6uN/RKKvUQw47HS7Upx5x1NIhl88TARqVwkulpbi2Z8/wPoEIIAp9HB6eDEhR72gAZ5kOQRRMLJop2vwe3K47ZWfXQVnV8cmJ5VXvzWjt0tvzV32KowfpEf1GDzkFhVuX4qElb06YPOKy718vK8VPuqUiycG3wpcAjl77sNt0DqIw+J3pAETBxD7NFDUycvL7ArjadI5IVLPhW5R89R/A40GXYSfC44xzTU8/7cTLdn40t3/CGcfu2leW9sqsv2Lr3nU4d+y1GNR7KBas+hQ3nHkvHv/wVtTUVeLcMddgxOCJqK6rGJH77ZsN7wxMi7t75w7sa/Lg6p49MTIpyfTTtI3+papkT3dJN52DKMROc+e53QVTCwpMByEKBjYDUTT5LQCesd1OytOEkhnPou8l9yL9+mdQvW4RVGMDGhzxKa+mnX3a6sZvChIcZasvmXAzThlxCfZVFeO1OY/hl2feh1VbluKEo87A7y/4J776/i0AwMtfPwL34ElxL3U9ZvXRiYl4oH9/PLmHV472llaCStMZiMKErc0UNVg0U1TIyMnvAuA3pnNEovoda+Dqnoa47v0hzjh0OXIsPPX6onVKHM6P+51yRkG3fTvSU+vm1zfUYuGaL3DVyX9Gv+6HwelwoaGxDo1NDRAR7CzdhKJdhbhs4i1oSBk4bHXfcWtEgLpDu0fHtAHFqs50BqIwucKd5+5vOgRRMLB7BkWLywHwrLMOaKwohqtbHwDAno/+ipr1S6Hqa7D16alInXgl4GnEl8CU3Uf1XLZy06yK+sbalDfn/l0/WAHdu/bGojUzcMEJN+DFrx7EKSMuQXxcIkYPOQX/+fzuo86pLKm+s2fPLgafou30L4UynYEoTOIB3AzgLtNBiDqLRTNFi1+aDhAN+pz/J1SunIn6HWvQ8/QbD7pvIzDKMWx82YnVO1dfMvHhwSLOeO/7q+sqkJLUHZOG/wSvzX4M1XUVuHDcjTii//Au3cvWzsbyJzl2tqX3PsVx+CiW3OjOcz9YMLWgxnQQos5g9wyKeBk5+ccCOMF0jkjlSumFxn0H+hw3VeyFs6v/Rvu6hG7df+yVefjumo++Up7qYu/7Pv32ZZw56kosXTcTh/U5CldO+SM+XqIvkFLWfejkb0f9bo4CW1gBILUKyaYzEIVRLwBTTYcg6iwWzRQNbjAdIJLFpx2FxtLtaCjbCdXUgKrCOUga0vJvkEZnQuLLaWecvq7h66Wext3rAWB3+VaUVxVjaPoI1DfWQqz/Ghrr9z+uPPXISd+O+sM3LJyBpDp0N52BKMx+ZToAUWeJUjH//UURLCMnPwnAdoBFSGfUrF+Ckq/+CygPurpPR+qJl6Fi2f8AACmjzkFTZSl25N2mTxAUBxxxiUi//llMqvph5pjGtNS82a8ff97Ya9E3dSAqakrxn8/vRk19FbJHX41RR0w6aF0p+zZ9M/q7v04UIGavFqaA6sv+7GI/7xDy1Huw8eGNUI0Kqkmh25hu6HdhP+x6dxf2LdsHEYGzmxMDrx+IuB4H95ap21GHLc9s2X+7fk89+l7YF73P7I2db+1ExYoKJA1KwsBfDgQAlM4rRVNVE3qf0TuszzECjSiYWrDCdAiijmLRTBEtIyf/KgB5pnPEsqGV65aeXVlTkZA49uS2PialYvM3o7/960SBitnC+ZrbnOVVSZJqOke0UkrBU+eBM9EJ1aiw4aENSLsiDQkDEuBMcgIAimcUo3ZbLQZcPaDl5XgUVt+2GkfcfQScXZzY9OQmHHHHEdjyry3ok90H8f3isemJTcj4fQbEFbObc1s9VjC14A+mQxB1FLtnUKTjCYCGre06ZPRrPfoPqqye8bm/S2/7U5Ey6KQlo3PmKUjMjkXXtxwcvDqERATORF0cqybd2gzB/oIZADx1Hoi0XuhW/liJ+L7xiO8dDwh0y7VSUA0K4hTs/XQvep3eiwVz21zpznM7A89GZE8smiliZeTkHw1ggukcBOxN6HPk9H7Hjy6u+eRzpeoq2vKYyq4DJy4e/ef5sVo4p5WoctMZop3yKKz7yzqsumUVug7vii5H6h4xu97ZhVW/W4WyBWXoe2HfVpdRvqgcqeP0AQFnkhPdRnfD+rvXI653HBxdHKjZUINux3UL+XOJEv0BnGE6BFFHsWimSMYTAG2kxpnUKy/t5FM31n8119NUvq0tj6nqOmDiojF3LlCQplDns5v0YnD4rRATh2DI/UMw7PFhqNlQg9qttQCAfhf3Q+bjmeg+vjuKvypu8fGeRg8qllUgdcyBXjR9zumDIfcPQdrP0rD7vd3o+9O+KJldgs1Pb8buj3aH/DlFAY6iQRGLRTNFpIyc/DgAvzCdgw7mEWf8u/1OPvtbfP9jU8PmlW15THVy2oRFY+5aFGuFc3qJajSdIVY4k51IzkxGZcHBVy9PHZeKfUv3tfi4yhWVSDw8Ea7UQy9pULNJ/+ZJ6J+AsnllGHTTINRtrUPdTl7sMYCfuPPc7MtPEYlFM0Wq06HH/iQbmtVrzOmfJZZWNNQVzG3L/NXJ/U9cOPYvizziiJlCsm+Z4v43hBr3NaKpSv8O89R7dN/ktPiDitqKZRVISEtocRnlC8vRfVx3v/ftfm83+l7YF6pRAc0djBx6XdSqRACXmg5B1BHcaVOk4k7X5n5MOWr866kpvatr5s5oy/w1XfqduGjs3UtipXDuWYEk0xmiWWN5IzY+shFr71qL9feuR9fhXdFtZDfsensX1t65FmvvWovKlZVIuzINANBQ2oCix4v2P95T50HlD5Xodvyh/ZX3fbsPSYOTENcjDs5kJ5KGJGHtXWsBAEmD+La2AbtoUETikHMUcTJy8uMB7ALHZo4IyY1Vuy/f892SHomnnCbiarlZz5JYs3fhuMX3Hu9Qnqi+1HRtHFZd9QdXpukcRIYMKZhasN50CKL2YEszRaIzwII5YlS5kvtO7zf+1C11X32pPFV7A81fm9R73MKxud95xNEQjnymxDeyexHFtKtMByBqLxbNFIkuMx2A2qfJ4Up8s/+k7OXq2+88jbvXBZq/NqnXCQtOuHeZR5z1geaNVKLQ29Wkovb5EQVwlTvPzcGtKaKwaKaIkpGTnwDgfNM5qGO+7DXmjBnx23Y21q9bEmjeusSeYxeccO/3HnFF5XAEAkivfeAYZRSrMgCMNh2CqD1YNFOkOQsAryQQwVZ0y5z4Zoojqbbu25mB5q1L7DFm/rh7C5oc0Vk49ytVpaYzEBl0rukARO3BopkiDUfNiALbk9KOmd5zYGZZ7ez/KeVpdXzm+oTuoxeccF9Bk8NVG6584ZJegsrAcxFFLRbNFFFYNFPEyMjJTwRwnukcFBwVcd3SX+w7avL2uq8/U6qu5StMAKhPSB29YNz9PzQ54qLqKnrpxezTTDFtlDvPnW46BFFbsWimSHIGgBTTISh4Gh1xya/1G3/2D02L5nmayra0Nm99fLfj54+7v7DJEV8drnyhlsbOGRTbBEC26RBEbcWimSIJd67RSMTxae8xZ3/t2rihqWFrQWuzNsSnHDd/3H2ro6Vw7r1PRfVY1ERtwP06RQwWzRRJzjYdgELnu9TMye8k1zbV1RW2eunthviUUfPGP7C2yRFfFa5sodKtCsmmMxAZdpo7zx3wokdEdsCimSJCRk7+MQAOM52DQmtzlwEj83r2OLyibtHnrc3XGJc8Yt74B9Y3OhMi+kS6pHpepIdiXjKAk02HIGoLFs0UKdjKHCPK41IPe6HPsPE76+Z8olRjiyNmNMYlHzt/3AMbG50JFeHMF0xOD/qZzkBkAxxFgyICi2aKFGeZDkDhU+9I6PZK3+PPXtW08CvlqdzT0nyNcV3c88c/UNToTGx19A27EiCxazXHaqaYx37NFBFYNJPtZeTkdwEwwXQOCi8lDucnvY/P/saxtqCpcfealuZrdHVxzxv/wJYGZ1J5OPMFS79y7DWdgciwDHee+xjTIYgCYdFMkeAkADxRJEYt6p55ygdJ5fsaGjYubmmeJlfS8PnjH9jW4Iq8wjmtREVcZqIQYBcNsj0WzRQJTjcdgMzakDxw9Evd4ntX1Rd81dI8Ta7Eo+ePe2B7g6tLWRijddqAvSrqrnRI1AHsgke2x6KZIsFppgOQeSUJPY94odfA4/bUL8pXytPob54mV2LWvPEP7GxwJUdMP+G0Evh9LkQxZqw7z+0yHYKoNSyaydYycvJ7AzjWdA6yh1pnYo+X+gw/Y33T4s+Vp9ZvtwaPMyFz3vj7d9fHJZeEO19H9C1XTtMZiGwgCcBI0yGIWsOimexuPPSlVokAAB5xxr3fe0T2QseqxZ6m0s1+53EmDJs/7oG99XFdi8Odr716VCDRdAYimzjRdACi1rBoJrsbbzoA2dPc7sNO/zhxz/bGxu0r/N3vccYfNX/c/SV1cSktDllnB11r0c10BiKbYNFMtsaimexunOkAZF9rkg8b93KKSqptWDvb3/0eZ/zQBePu31cX3822hXNcI3qbzkBkEyyaydZYNJNtZeTkOwGMMZ2D7G1vQs+hz/XsOby0/vtPlVLK936PM+7IBePu21cXn7rbRL5AHEAvV6OqM52DyAYOc+e5B5gOQdQSFs1kZ8cA6Go6BNlfjbNL7xf7HHnKpqZv85VqqPG93+OIO3L+uHurauO77zKRL5De+2DLgp7IALY2k22xaCY7Y9cMarMmcSa83Xv4uUulcI7HU3lIEaoccYMXjLu3ujah+04T+VrTv5SX0iaysGgm22LRTHbGkwCp3WZ1H3rmpwk71zU17V3te59yuAYvOOHeupqEnjtMZGtJejEqTWcgsgkWzWRbLJrJztjSTB3yY/KAE1/tWuupa9iy0Pc+5XAdvvCEe+prEntuN5HNn/QS1WA6A5FNjHLnuTkMI9kSi2aypYyc/J4AjjKdgyLXroReWc93T8oob1g9w/c+5XAdvnBsblNNYu+tJrL56s/OGUTN4gCMNh2CyB8WzWRXY8GLmlAnVcUl93++V/rErY0Fh1x6Wzmchy0cezeqk8wXzr33qTjTGYhshF00yJZYNJNd8dLZFBRNDlfS672OPOd7+XGG8tSWed+nHM6Bi8bcLdVJff1eWTBculVzlBgiLyNNByDyh0Uz2dXRpgNQFBGRGd2PPHtG/NYVnqayIu+7lMM5YOHYu1xVSf02GUqHxHr0MLVuIhvKNB2AyB8WzWRXw00HoOjzfdcBk95IrqxoaNy9/KA7xJm+aOxd8VVdzBTOTg/6mlgvkU0Nc+e52T2PbIdFM9lORk6+gC0NFCLbEnu5n0919K5q3DzroDvEkbZozF0JlV3SNoY7kwAJ3apUcbjXS2RTXQAMMh2CyBeLZrKjQeCVACmEKuKSB/63Z+ronU1rDr70tjj6Lx5zR5fK5PQN4c7UrwwsmokOYMMJ2Q6LZrIjds2gkGtwxHd9uefAMwux5lOlGqr33yGOfotH/7lrRfKA9eHMk16iysO5PiKbY9FMtsOimeyIJwFSeIg48nsMOmdW3NbFHk/VrgPTHX2XjM7pVtH1sHXhipJerGrDtS6iCMCimWyHRTPZEYtmCqulXftPeSepfHtjU2nh/oni6LPk+D9135cyaG04MqSVoCkc6yGKEFmmAxD5YtFMdsTuGRR2m5J6jHqxW2OX2qadC/ZPFEfvpcf9sWd5SsbqUK+/b7lyhnodRBGELc1kOyyayY7YwkBGlMV1Pfxf3ZOyips2fbF/ojh6fXvcH/qUdRu8KpTr7l6JpFAunyjC9HPnububDkHkjUUz2UpGTn5fACmmc1DsanDGd3+xZ+9T1qoN/1OqqQEAINLzu1G/71/W7YjCAA/vsORapIZq2UQRig0oZCssmsluBpoOQKTE4fqgR9o58+K2zfao2lIAgEj370b9Lq00dciPoVhnfCN6h2K5RBGMXTTIVlg0k90cZjoAUbMFXfuc9kFi6bomT6W+4IlI92UjbxtQ2n3oD8FelwA94ho5ggaRl2GmAxB5Y9FMdsOWZrKV9Undx0zvWuupayr9DgAgkrpsxK0DS7oPWxnsdfUpx67AcxHFDF4VkGyFRTPZDYtmsp2S+OQj/93dkVHu2TULACCSunzEbweV9MgsCOZ6+peosmAujyjCpZsOQOSNRTPZDYtmsqU6Z3zP53okT9iktn2mlPJApNvyY2/OKO6RtSJY60gvQVWwlkUUBVg0k62waCa7YZ9msi2POOPe6tHzrCWu7V95VEMVRFK+P/amI/b2HP59MJafXqwagrEcoiiRZjoAkTcWzWQ3bGkm25ud0vP0TxJLV3g8tTsg0nWF+9dD9vRyL+/scvuXdT4bURTp6s5zdzMdgqgZi2aymwGmAxC1xeqklPEvd63e1+Cp/BEiyQXH/Oqo3b1HLOvMMnvtU/HBykcUJdhFg2yDRTPZRkZOfh8AiaZzELXV7vikYf9Jbepd5SmbD5EuK4ffkLm798jvOrq8btXoGsx8RFGgv+kARM1YNJOdcOdIEafaGd/3X91dx+1Qe2ZAJGnl8OuzdvU57tuOLCuxHj2DnY8owvGiP2QbLJrJTrqbDkDUER6HM/GVHl1PX+7c/YUHHtcPR187fFff45e2dzkOhb5QSoUiI1GEYtFMtsGimewk1XQAos6YkZJyxhcJZYs9aKj6Iesa945+Y5e05/ECxHWvwt5Q5SOKQCyayTZYNJOd8CxpingFXbpMeD25emcj6rYVZl41Ykf/cYvb8/h+pSyaibywaCbbYNFMdsKWZooK2+MThv83pT6pFjUrC4f9fOT2/uPbXDinlaiKUGYjijAsmsk2WDSTnbBopqhR6YpLeybVk7lXKuetGnblqG1pExe25XEDSlRtqLMRRZBepgMQNWPRTHbC7hkUVZoczi4vpjqnFDr3zV419LJRW9MnBSyc00rgCUc2ogiRZDoAUTOX6QBEXtjSTNFHRD7pFn/ajuqKOWrIxccqcSw4bNus8S3N3qdccb9MdAAv+EO2wZZmshO2NFPU+rZL/KS3u1ZvWjXkggGbB54yv6X5uleyZY3IC4tmsg0WzWQnbGmmqLY53jXiuW618sOR56VsOuy0ef7mSa7j54DIC4tmsg0WzWQnbGmmqLfP6Trs2dSGjO+OPAubDjv9kMI5rhF9TOQisikWzWQbLJrJTuJMByAKhwaHI+U/3dS4GUPPqC0adOZc7/sESI1vUNWmshHZDItmsg0WzWQnYjoAUdg4xPluNzn1lWGnNm4YdPoc77v6lmG3qVhENsOimWyDRTPZCYtmijnzkh1THht+etcNA6fMap7Wv1SVmUtEZCssmsk2WDSTnbBoppi0IcFx3F0jsg9fnzbuKwBIL0GV6UxENsGimWyDRTPZCYtmilmlcTL4d2MuOn5NX/dX6cWqwXQeIptg0Uy2waKZ7IRFM8W0eod0v2381Mnr0geVQLFwJgKLZrIRFs1ERDbSRWpqH01dNO7Trdt3j66pnQPFkTQopjndeW7WKmQL3BDJTtjSTDHvv3GPfesST/rAxqYBL+7cPWnO5m21p1dVzxalSk1nIzKEl5YnW2DRTHbCopli2mhZXTje8eNE72k9PJ6ej+/eO3nBpq1xl+6rmO1QaoepfEQGeAqmFtSbDkEEsGgme2HRTDHLAU9TXvwjEIHT3/3JSnX9S3Hp5CVFW3r9urR8bpxSG8OdkcgAdk8i22DRTHbSaDoAkSn3uF6amyy1WYHmiwfif1NWPnFp0ZbD79xbsrCLx/NjOPIRGcLhF8k2WDSTnVSaDkBkwgDs2XGV84vj2/MYB+C4vKJy3KJNW49+fNee73o2NS0LVT4ig1g0k22waCY7qTAdgMiENxPu3yKCrh19/OnVNcfN3rxt1Is7dv14WEPDQijlCWY+IoNYNJNtsGgmO2FLM8Wcnzm/WjxQ9o4NxrJG19Yd/b+tO8a9u23npqy6+rlQiidQUaRj0Uy2waKZ7IQtzRRTklFTcb/rxcOCvdyjGhoGv7V958QvtmwvHldTMxtK8QcpRSoWzWQbLJrJTlg0U0x5Pv5vy1ziSQvV8tOamtL+u3PP5G82b2s4q7JqtihVHKp1EYUIi2ayDRbNZCcsmilmjJXCH0+QwomB5+y87h5Pj0f3FE9etGlr0s/KK+Y4ldoejvUSBQGLZrINFs1kJzyETDHBAU/Ti/F/FZHw7oOTlOpyR0nppCVFW/rcXFI2L96j1odz/UQdwKKZbINFM9kJW5opJtzrmj43WeoCjskcKnFA3K/K901YumnLEffsLV6c7PH8YCoLUQAsmsk2WDSTnbBopqg3UPZs/7nzy3aNyRwqAsjFFVVjF27aOvwfu/Z837uxaanpTEQ+WDSTbbhMByDyss90ANMa9+3B3vzH0VRZChEHuo48E91G/wR7PnwEDSVbAQCe2io4EpORfs0/2/RYACid9SJqNnyL+L6D0fvc3wMAKlfOhKe2Yv88FB5vxt+3VQRBGWIumE6urhlxcvU2LE+IX3VXn16lm1yuEyDChhUyjY0pZBssmslOdpoOYJzDiR4nX4eE/kPgqavGjrzbkJgxCn1+cvv+WUpmPgdHQnKbH+tK6YW6bYVIv/Yp7Pn4UdTvKYKrexqqVn6JvpfcF8YnR1c6v1w0QIpPMJ2jNSPr6jM/2boDG+Jcm+7s02vzyvj4sRBJMJ2LYhZPWiXbYCsC2UnM7xxdXXsiof8QAIAjoQvieh2GpooDo4QppVC9ai6Ssya147EC1dQIpRRUYz3E4cS+xe8h5fjzIU7+bg6XZNRU3OeaPsh0jrY6oqHx8Ne37zrpyy3byyZU18yCUmzxIxO2mg5A1IxFM9nJbgANpkPYRWP5LtTv2oCE9GH7p9Vt/QHO5O6I6zmgzY91JHRBl2EnYsf0W+BK7QdJSEb9jjXoMnRcqJ8CeXkh/tFlzhCOyRwq/Zqa+v1r154pczdv9WTrsZ73ms5EMWWb6QBEzUQpZToD0X4ZOfmbAQT9CmmRxlNfg12v5SB1/GXoMuzE/dOLP38acT3S0G3sT9v92P3L+PQfSDkuG3U716F24zLE9c1A9xMvD8nzIO0E+fHHN+IfyAz3EHOhUCtS888eqUte7ZZyRJPIQNN5KOp1LZhawJMByRYifgdOUSfmWxVUUyP2vP8Qko+eclDRqzxNqF6zAF0yD+2aEeixzep36WF5XT0GoGrlTPS5IAcNezahoSTmX/aQ0WMyP+qMhoIZABKVSvpjSdmkpUVb+t9WUjY/weNZazoTRa0yFsxkJ1GxE6eoEtP9mpVSKP7074jrdRi6jb3woPtqi5YjrtdAuLr1bvdjm5V98wpSJ14JeBoB5dETxQHVWBfU50EH3O96YW4XqRsWeM7I4gJc15XvO3HJpq1D7ttTvCSlyVNgOhNFHfZnJlth0Ux2E9NNnnXbfkTVD1+jdvMKbH/xt9j+4m9Rs34JAKCqcM4hJwA2VhRj19v3BHwsAFSvWYD4/kPhSukFR2JXJKRnYvvzNwECxPc9InxPMoYcJru3XeGcOdp0jlASQC6srBozf/NW99M7d3/ft7GRYz1TsLBoJlthn2aylYyc/NsBTDOdgygY5ifcvDhdSmw3JnOoFcTHr7mzT6+9G+NcJ0DEaToPRaznCqYW3GA6BFEztjST3cR09wyKHr9wfrEwFgtmAHDX1x/10bYdJ368dce2Y2vrvoFStaYzUURiSzPZCotmspuY7p5B0aErqvfluvIyTOcwLaOxcdCrO3adNHPLtopJeqznmL/qJ7ULi2ayFRbNZDdFpgMQddaL8Y8ud4rqbzqHXfRp8vR5eteeKfM2b1U/qaicLUrtMZ2JIgKLZrIVFs1kN0UA6k2HIOqocY4ffhgtqyeazmFH3Twq9YG9JZOXbNqScnXZvm9cSm02nYlsjUUz2QqLZrKVomnZHgDrTecg6ggnmhpfiHvUFS1jModKgkLi70vLTlpatGXAH4pL5yd6PKtNZyLbUQA2mQ5B5I07drKjNaYDEHXEA64X5nWR+qgbkzlUnIBz6r6KE5ds2jrsoT17l6Y2Na0wnYlso6hgakGl6RBE3lg00yFE5DkROdr6d5GI9Lb+Ha4dGItmijiDZNfWy51fjzGdI1KdV1k9eu7mbcf+a+fugv6NjUvA8VBjHS+WQ7bDopkOoZS6Xin1o8EIqwyum6hD3oy/f4cIupjOEekm1NS6Z2zZPuaN7bvWHVlfPw9KNZrOREawaCbbYdEcw0QkQ0RWiUieiKwQkXdEpIuIzBKRFq9iJiJpIjJHRJaLyEoROSnI0X4I8vKIQmqq8/OFaVLCVuYgGl5fP/SDbTsn5G/dsXNUbe0cKFVjOhOFFbvqkO2waKZhAP6jlDoWwD4Av2nDY64A8LlSaiSAEQCWBzmTyVZuonbpiup9d7teGmw6R7Qa1Ng48KUduyfN2ryt6uSq6llQqtx0JgoLtjST7bBopi1KqXnWv18B0JahspYAuEZEcgG4lVIVwQxUNC27AsCWYC6TKFSmx/91uVNUP9M5ol0vj6f3P3bvnbJg01bHTysqZzuU2mU6E4VMHYC1pkMQ+WLRTL4n2wQ8+UYpNQfAJOir970sIleFIBe7aJDtTXCsXHm8rOGYzGHUVamUe/eWTF5StKX7DWXl37iU4rBk0aewYGoB+7KT7bBopkEiMt76988AzA30ABE5HMBupdR/ATwP4LgQ5OKhObI1J5oan4v7WzzHZDYjHki4pbT8pG+Lthx2e3HpgiSPhycQRw/u/8mWuLOnQgBTRWQFgJ4Anm3DY6YAWC4iywBcBODvIci1OATLJAqah1zPz0uS+qNM54h1DsDx830V4xdv2pr5yO6933ZvalpuOhN1Gk8CJFtymQ5AxnmUUjf6TJvS/A+lVIbXv7ta/88DkBfiXItCvHyiDjtcdm691DmLo2XYzDlV1cefU1WNRYkJP9zdu1fVdpdzDETEdC5qN7Y0ky2xpZlsqWha9hYAO0znIPLnzfj7d3JMZvs6obZu+Odbt499e/vODUfV1c+DUg2mM1G7sGgmW2LRHMOUUkVKqWNM52gFu2iQ7Vzr/HRBfyltcRxzso/M+oYj392+c8KnW7fvHl1TOwdKVZvORAGVFEwt2G46BJE/LJrJzthFg2wlBVXld7peOdJ0DmqfgY1NA17cuXvS7M3bak6rqp4lSpWazkQt4n6fbItFM9kZW5rJVvLiH1nhFNXXdA7qmJ4eT68n9FjPcZfuq5jtUIpdwOxntukARC1h0Ux2tgSAx3QIIkCPyTxK1nFM5iiQrFTXvxSXTl5StKXXjaXl38QptdF0JtpvjukARC0RpQJey4LImIyc/B8AHG06B8U2FxobCxKu35gk9UNNZ6Hg8wCet1K6Ln6iZ/du1Q4H9zfmVAPoXjC1gCduki2xpZnsjv3byLiHXc/NY8EcvRyA4/KKynGLNm09+rFde5b1bGpaZjpTjJrPgpnsjEUz2d1C0wEotmXIji0XO+eMNZ2DwuOM6ppRszdvG/XCjl0/DmxoWAil2EUsfNifmWyNRTPZ3UzTASi2vRl//y4RJJnOQeE1prbu6E+37hj37radm7Lq6udCqXrTmWIAi2ayNRbNZGtF07LXAeBJOmTEdc7/LegnZRyTOYYd1dAw+K3tOyd+vnV78Qk1tbOhVKXpTFGqFhwxiWyORTNFghmmA1Ds6YbK8jtcrw4xnYPsIb2xKe25nbsnf7N5W8NZlVWzRali05mizMKCqQV1pkMQtYZFM0UCFs0Udi/pMZn7mM5B9tLd4+nx6J7iyYs2bU36WXnFHKdSvHpdcLBrBtkei2aKBDPB8ZopjE5yrCgYIes5JjO1KEmpLneUlE5aUrSlz02lZfPiPWq96UwRjuMzk+1xnGaKCBk5+YsBjDGdg6KfC40NKxOuK0qUBg4xR22mAPVuSvKSv/XskVzlcAw3nSfC1EOPz1xjOghRa9jSTJGCXTQoLB6J++98FszUXgLIxRVVYxdu2jr8yV17lvdubPrWdKYIsogFM0UCFs0UKb4wHYCi32DZvvmnjm84JjN1yqnVNSO/3rLt+Je371x1eEPDAo71HNCHpgMQtQWLZooUCwBUmQ5B0e3N+Pv3cExmCpaRdfWZn2zdMf7DbTu2DK+r+4ZjPbfofdMBiNqCRTNFhKJp2fUAZpnOQdHrl85P5veV8uNN56Doc0RD4+FvbN910owt20tOrK6ZDaUqTGeykRUFUws2mA5B1BYsmimSfGA6AEWnVFSW3e56nf2YKaT6NzX1//euPZPnbt7qya6smiVK7TWdyQbYykwRg0UzRZL3ATSaDkHR56X4aQUck5nCJdWjUqftKZ6yeNPW5F+U75vjVGqr6UwGvWc6AFFbccg5iigZOflfAjjVdA6KHlMcy1e8GPdXtwjEdBaKTY1AY15qt0XPdu/Wt87hiKUjHhsKphYcaToEUVuxpZkizTumA1D0cKGx4V9xTySzYCaTXIDruvJ9E5Zs2jrkvj3FS1KaPAWmM4UJu2ZQRGHRTJHmPfDqgBQkj8b9e36iNLCli2xBALmwsmrM/M1b3U/t3L2ib2PjUtOZQoxFM0UUFs0UUYqmZe8G8I3pHBT5jpDtmy5wzDvBdA4ifybX1B771Zbto1/dvnN1Rn3DfCjVZDpTkO2CHkqUKGKwaKZIxC4a1Glvxt+/VwSJpnMQtebYuvphH2/bceLHW3dsO7a27hsoVWs6U5B8WDC1gEcNKaKwaKZI9C4AnsFKHfYr58fz+nBMZoogGY2Ng17dseukr7Zs33eSHut5n+lMncSuGRRxOHoGRaSMnPy5ACaYzkGRpzsqSr9LuLHJIaq36SxEHbXPIeWP9Oyx7OOuycOVSKQNl1gOoG/B1AJeIZEiCluaKVK9ZToARaaX46f9wIKZIl03j0p9cG/JlCWbtqRcXbbvG5dSm01naoc3WTBTJGLRTJHqVQDc6VK7nOxY9v0xspFHKChqJCgk/r607KSlRVsG/K6kdH6ix7PGdKY2eM50AKKOYPcMilgZOflvArjUdA6KDHForF+ZcN2WBA4xR1Hu465dlk7r2SNun9M5wnQWP74vmFow0nQIoo5gSzNFsudNB6DI8be4f81nwUyx4LzK6tHzNm8b8ezO3Sv6NzYugb1ax7jfpojFopki2ZcANpkOQfY3VLYWne+YP850DqJwmlhTe+yMLdvHvLF917oj6+vnQ6lGw5FqAbxiOANRh7FopohVNC3bA+BF0znI/l6Pf6CEYzJTrBpeXz/0g207T8zfumPnqNraOVCqxlCUdwumFpQaWjdRp7Fopkj3InhZbWrFr50fzust+44znYPItEGNjQNf2rF70tdbtlVOqaqeDaXKwxyBJwBSROOJgBTxMnLyPwNwpukcZD8ck5moZZUiFY/26vHtB12Tszwi/UK8urUFUwuOCvE6iEKKLc0UDXhiCfn1SvzDK1kwE/nXVamUe/eWTFlStKX79WXl37iUCuU5Ii+EcNlEYcGimaLBhwD2mg5B9nKq49vlxziKTjKdg8ju4oGEW0vLT/q2aMthtxeXLkjyeFYFeRWNAKYHeZlEYcfuGRQVMnLyHwHwJ9M5yB70mMzXbk2QxiNMZyGKRP9L7vLtw716OMuczpFBWNyHBVMLLgjCcoiMYkszRYt/AmgwHYLs4bG4ZxewYCbquHOqqo//ZvO2kf/dsWtlekPj4k6O9fzfoAUjMohFM0WFomnZWwG8aToHmTdUthad51jAMZmJgmBcbd0xn2/dPvbt7Ts3HFVXPxdKtbdxYi2AT0ORjSjcWDRTNHnMdAAy7434+0tFkGA6B1E0yaxvOPLd7Tsnfrp1++7RNbVzoFR1Gx/6eMHUAg4LSlGBRTNFjaJp2csBfGU6B5lzs/P9eb2kYpTpHETRamBj04AXd+6eNHvztprTqqpni1Jlrcy+BzwBkKIIi2aKNmxtjlE9sK/kd653Mk3nIIoFPT2eXk/s3jt5waatrkv2Vcx2KLXDz2xPFUwtqA17OKIQ4egZFHUycvJXAhhuOgeFV378n+cOd2yaaDoHUSyqB+r/2z118fPduw1oEBkMoBrAoIKpBcWmsxEFC1uaKRo9bjoAhdepjm+Xs2AmMiceiL+prHzi0qIth9+5t2Th4Q0NT7BgpmjDlmaKOhk5+fEANgHobzoLhV48GuoKEq7bniCNg01nISIA+mImQ5FbXmQ6CFEwsaWZok7RtOx66HGbKQY8EffMQhbMRLbyKgtmikYsmilaPQWAhwaj3DDZvPEcxyKOyUxkHx4AD5sOQRQKLJopKhVNy94H4FHTOSi0Xo9/sJxjMhPZyrvILV9tOgRRKLBopmj2TwA7TYeg0Pit8715PaVipOkcRLSfAvCA6RBEocKimaJW0bTsavAwYVTqifLi/3O9m2U6BxEd5DXklq8wHYIoVFg0U7T7N4AtpkNQcL0a/9Aqh6iepnMQ0X71AP5iOgRRKLFopqhWNC27DsD9pnNQ8JzhWLIsy7FlgukcRHSQfyO3fKPpEEShxKKZYsGLANabDkGdF4+Guqfi/tnddA4iOkgl2JeZYgCLZop6RdOyGwHkms5Bnfdk3NML4zkmM5HdPIbc8t2mQxCFGotmihWvAfjRdAjquEzZvOFsx+LxpnMQ0UF2A/ib6RBE4cCimWJC0bRsD4A/ms5BHaXU6/EPVIgg3nQSIjrIA8gtrzQdgigcWDRTzCialv0/AP8znYPa7zbXu/N6SOUI0zmI6CAboUcoIooJLJop1twGPTQSRYheKN97i/O94aZzENEh7kRuOfenFDNYNFNMKZqWvRbAk6ZzUNu9Gv/Qaoegh+kcRHSQWcgtf910CKJwYtFMseh+ANtNh6DAznIs+i6TYzIT2U0DgJtMhyAKNxbNFHOKpmVXArjddA5qXQLqa/8R9zSv+kdkP08it5yjEVHMYdFMMaloWvYrAOabzkEt+3vcU4vipTHDdA4iOshWAPeaDkFkAotmimW/BeAxHYIOlSWb1p/pWMoxmYns5/+QW15lOgSRCSyaKWYVTcv+DsDzpnOQL6Vej3+gkmMyE9nO58gtf8d0CCJTWDRTrMuBvqIV2cT/ud6Z212qOCYzkb3UAbjZdAgik1g0U0wrmpZdAt1Ng2ygN8r2/Nb5vtt0DiI6xF+RW77OdAgik1g0U8wrmpb9FoAPTOcg4LX4B9c6BN1N5yCig6wF8LDpEESmsWgm0n4DoMx0iFh2jmPRd0c5tp1oOgcRHaQJwFTklteYDkJkGotmIgBF07J3APi96RyxKgH1tU/GPdXLdA4iOsTfkFu+wHQIIjtg0UxkKZqW/QKAT03niEX/jPvnwnhpOtx0jmi0pdyDk/OqkPV0JYY/U4m/L6zbf98/F9Vj2FN6+p9m1Pp9/N8X1uGYZ/Q8T3o99vYZtTj22Upc9f6BBsiXv68/aPkU8VYCuNt0CCK7cJkOQGQzN0B/UXQ3nCNmHC1F6093fMtLZYeIywE8dkYijktzoqJO4fj/VOH0I13YVanw4eoGrLgxGQkuwe6qQ4csX7m7Cf/9rgGLb0hGvBM465VqZA91oW+yA/O3NmHFr7viyveqUbCrCUN6OjD9+wZ8dmUXA8+SQqABwC+QW15vOgiRXbClmchL0bTsbQBuNZ0jdij1WvyDVSKIM50kWqWlOHBcmhMAkJIgyOrjwLZ9Cs8urUfOxAQkuAQA0Df50K+Dwj0ejBvoRJc4gcshmHy4C++vaoRDgPomBaUUahqAOCfw6Px63DI2HnFOCevzo5C5H7nly02HILITFs1EPoqmZb8E4EPTOWLBH1xvze0uVceazhEriso8WLajCScMdGJNsQffbGrECc9VYvL0KizZ1nTI/Mf0dWDOpiYUV3tQ3aDwv3WN2FLuQUqC4KKsOIz6dxUGd3cgNUGwZHsTfpLJ3z5RYgk4WgbRIdg9g8i/6wGMBjDAdJBo1Rtle37j/JBjModJZb3CRW9V48mzEtEtQdDoAUprgYXXJWPJdg8ufacaG27pCpEDLcVZfZy4fUI8Tn+5Gl3jBSP6OeBy6Pv/NCEBf5qQAAC4/qMa3DclAc99V48v1jfi2H5O3DUpwcjzpE6rBXAVcssbTQchshu2NBP5UTQtey+AK6CHW6IQeD3+gTUckzk8Gpp0wXylOw4/zdKtwQO7CX6a5YKIYOwAJxwC7K1Whzz2uuPi8d2vumLONcnomSQY2uvgr41lO/RH5KheDrz0fQPeuqQLVu5uwtpifnQi1B3ILV9lOgSRHbFoJmpB0bTsOQDuM50jGp3rWPDtUMd2nvwXBkopXPdRLbJ6O/G78Qdafy/IjMPMjboxcU1xE+qbgN5dDu2P3HyC4OZyD94rbMTPjjm4C8Zfvq7DfScnoMEDNFk1t0OA6oYQPSEKpf8BeNJ0CCK7YvcMotY9AGAygFNMB4kWiaireSLumT6mc8SKeVua8PKKBrj7OjDyX5UAgIdOTcC1o+Jw7Ye1OOaZSsQ7gbwLkiAi2F7hwfUf1eJ/1igYF71Vg+JqhTgn8PQ5ieiRdKCw/mBVA8akO5Geottfxg90wv1sJY7t58CI/s7wP1nqjM3Qo2UceriBiAAAohQ/H0StycjJ7w/gewB9TWeJBs/F/W32ac7vJpvOQUT7NQA4Cbnli0wHIbIzds8gCqBoWvZOAD8HwF+YnTRcNq471fEdL5VNZC9/YMFMFBiLZqI2KJqWPQPANNM5IptSr8U/WM0xmYls5R3klv/DdAiiSMCimajt7gYwz3SISPUn15tzU6WaYzIT2cdaANeZDkEUKdinmagdMnLyBwBYCqC/6SyRpC9K9yxKuCleBKmmsxARAKAGwDjklq8wHYQoUrClmagdrMtsXwCgznCUiPJa/ANrWTAT2crNLJiJ2odFM1E7FU3LXgTgBtM5IsV5jvlLhzh28OQ/Ivt4FrnlL5gOQRRpWDQTdUDRtOyXAfzVdA67S0RdzeNxz3KoPiL7+ALALaZDEEUiFs1EHfdnAB+bDmFnz8T9fXGcNA0ynYOIAAA/ArgUueWNpoMQRSIWzUQdVDQt2wPgSgArTWexo2Nl/dqTHct5qWwie9gD4FzklpebDkIUqVg0E3VC0bTsCgDnA9hrOou9KPVK/MO1InCZTkJEqANwAXLLN5oOQhTJWDQTdVLRtOyNAC6GvhQtAbjd9cbcblLtNp2DiAAA1yK3fL7pEESRjkUzURAUTcueDT2iRswPfN4PJbtvdH7Mi5gQ2cO9yC1/zXQIomjAopkoSIqmZecB+KPpHKa9Hv/Aeo7JTGQLryO3PNd0CKJowaKZKIiKpmU/BuAR0zlMucAxd+kRjp3jTecgIswAcLXpEETRhJfRJgqBjJz8/wK43nSOcEpCXfWKhOtL4qRpoOksRDFuHoAzkFtebToIUTRhSzNRaNwI4F3TIcLpmbgnl7BgJjJuGYBsFsxEwceimSgEiqZlN0GP4fyV6SzhMELWrZni+J5jMhOZtQrAmRyLmSg0WDQThUjRtGw9NiqwxHCUkBJ4PC/HP1zPMZmJjCoCcDpyy/eYDkIUrVg0E4VQ0bTsSgDnQLcARaU/u16f201qjjGdgyiG7QBwGnLLt5oOQhTNeCIgURhk5OSnQXfVyDKdJZj6o2TXgoSbEznEHJExJQAmI7d8pekgRNGOLc1EYVA0LXsHgCkAouqL7fX4BzawYCYypgzAWSyYicKDRTNRmBRNy94N4GQAyw1HCYoLHd8sGcwxmYlM2QPgZOSWR/U5E0R2wu4ZRGGWkZPfA8DnAMaYztJRSairLki4rsQlHg4xRxR+26H7MBeaDkIUS9jSTBRmRdOySwGcBmCB6Swd9a+4J5awYCYyogjASSyYicKPRTORAUXTsvcBOAPAN6aztNdIWbd6kmMFx2QmCr810AXzBtNBiGIRi2YiQ6zh6M4CMNN0lrayxmRu5JjMRGFXAGASh5UjModFM5FBRdOyqwGcC+ADw1Ha5E7Xq3NTpGa46RxEMWYJgCnILd9lOghRLGPRTGRY0bTsGgAXAfin6SytSUPxzuucn440nYMoxsyBPumvxHQQoljH0TOIbCQjJ/93AP4GQExn8TU7/raFhzt2jzOdgyiGvA7gGuSW15kOQkRsaSaylaJp2Y8DuBRAreks3i52zl7MgpkorKYBuJIFM5F9sKWZyIYycvInAPgQQC/TWbqgtmpFwvWlHGKOKCyaAPwGueX/MR2EiA7GlmYiGyqalj0PwIkAjA8t9e+4x5eyYCYKi30AzmXBTGRPLJqJbKpoWvYaAOMBLDaVYZSsXT3RsXKiqfUTxZCNAMYjt/wz00GIyD8WzUQ2VjQtezeAKQBeDve6rTGZm0TgDPe6iWLMXABjkVv+o+kgRNQy9mkmihAZOfk3AXgCQFw41ne366U517o+mxSOdRHFsOeh+zDXmw5CRK1j0UwUQTJy8k8E8DaA9FCuJx17d8xLuKWrCFJCuR6iGFYD4Cbklr9oOggRtQ27ZxBFkKJp2fMBHA/gm1Cu5434+zezYCYKmXXQ/ZdZMBNFEBbNRBGmaFr2TgCnAPh7KJZ/qfPrxYMce04IxbKJCO8DGI3c8u9NByGi9mH3DKIIlpGTfwWA/wLoEozlJaOm8vuEG/a5xBPS7h9EMagRwJ+RW/4300GIqGPY0kwUwYqmZb8GYByAVcFY3n/iHv+WBTNR0O0AcCoLZqLIxqKZKMIVTcsuAHAcgGc6s5zRsrrwRMcPHJOZKLi+BnAccsvnmA5CRJ3D7hlEUSQjJ/9sAC8C6NeexzngaSpIuH5NstRmhSYZUcypBXAHgCeRW84vWqIowJZmoihSNC37UwBuAB+253F3u16ax4KZKGi+hW5dfoIFM1H0YEszUZTKyMm/AfpiKMmtzTcAe3bMTbiVYzITdV4jgIcB3I/c8gbTYYgouFg0E0WxjJz8oQBeATC2pXm+ib910WEcYo6os9YA+AVyyxebDkJEocHuGURRrGha9loAEwDkAjjkMr2XO2eyYCbqHAXgKQAjWTATRTe2NBPFiIyc/OHQYzqPB/aPyVzhEk+a2WREEWsjgF8it/xL00GIKPTY0kwUI4qmZf8AYCKAmwFUPBf32HcsmIk6pB7AgwCGs2Amih1saSaKQZk576X/mHDN3x2Ci01nIYowMwHchNzyoFxQiIgiB4tmoliWm5oN3R8zw3ASIrvbBeD3yC1/1XQQIjKD3TOIYllueT6Ao6GHyeIQWUSH8kBfbTOTBTNRbGNLMxFpualDATwC4ELTUYhs4lsAv0Zu+RLTQYjIPBbNRHSw3NSJAB5DK2M7E0W5TQDuAvAqr+hHRM1YNBPRoXJTBcBl0N02MsyGIQqbEuhRMZ5Gbnmd6TBEZC8smomoZbmpCQB+C+BOAN3NhiEKmVoAfwcwDbnlZYazEJFNsWgmosByU3sCuBvAbwDEGU5DFCweAHkA7kZu+VbTYYjI3lg0E1Hb5aZmAMgBcA2AeLNhiDolH0AOcstXmg5CRJGBRTMRtV9u6kAAfwJwPYAkw2mI2soD4H0ADyG3/DvTYYgosrBoJqKOy03tB+APAH4NINlwGqKWNAJ4FbrPMq/kR0QdwqKZiDovN7U3gP8DcDOAbobTEDWrBfA8gEeRW77JdBgiimwsmokoeHJTu0OPtvEbAP3NhqEYVgHgWQCPI7d8l+kwRBQdWDQTUfDlpsYBuBi6gB5vOA3Fjg0A/gXgvxw6joiCjUUzEYVWbupx0N02fgYg0XAaij4e6JEwngHwOa/gR0ShwqKZiMIjN7UX9GgbvwZwuOE0FPl2Q/dX/jf7KxNROLBoJqLwyk11AjgPwC8BnAHAaTYQRZi50K3K7yK3vN50GCKKHSyaicgcPWTdzwD8AsBxhtOQfW0G8DqAV3gxEiIyhUUzEdlDburR0MXzFQAGGU5D5hUDeBvAawDmsq8yEZnGopmI7CU3VQBMhi6gLwbHfY4l1QA+hC6UP0dueYPhPERE+7FoJiL7yk1NBHA6gPMBnAuO/RyNagB8CeBNAB8gt7zKcB4iIr9YNBNRZNAt0GOhTyI8H4DbbCDqhF0APgHwEYAZyC2vMZyHiCggFs1EFJlyUzOgi+fzAUwCEGc0D7XGA2AxgE+tv6Xso0xEkYZFMxFFvtzUbtCF82Tr7zhwKDvT1gP4BsAXAL5Abnmx4TxERJ3CopmIok9uagqACdAF9BQAowG4TEaKch4AK6CL5G+gR7vYYTYSEVFwsWgmouiXm5oM4EToIno0gFEA+hrNFNlqASxBc4EMzEduebnZSEREocWimYhiU27qAOji2fsvw2Qkm9oB4HuvvxUAViO3vNFoKiKiMGPRTETULDe1B4CR0H2ijwYwFMBRAPoZTBUuZQA2ACiALox1kZxbvtdkKCIiu2DRTEQUiO4jfRSAI6Fbowd7/R0GIMlYtrarBlAEYKPPn56WW15mKhgRUSRg0UxE1Fm6z3RfAH2sP3//7gWgC4BEAAnW/5v/2jJcXiOAegAN1v/rAVQB2At9yWnfP+/pu5FbvrvzT5SIKHaxaCYiMi031YEDBXQC9GgU3gVyA8c1JiIyi0UzEREREVEADtMBiIiIiIjsjkUzEREREVEALJqJiIiIiAJg0UxEREREFACLZiIiIiKiAFg0ExFR1BKR6SJysekcRBT5WDQTEREREQXAopmIiGxDRK4SkRUi8r2IvCwih4vIV9a0r0RkkDXfdBH5h4jMF5ENza3Joj0lIj+KSD70FRmbl32qiCwTkQIReUFEEqzpRSLykIgsEJGlInKciHwuIutF5EZrnjQRmSMiy0VkpYicZODlISKDWDQTEZEtiMhwAHcCOEUpNQLArQCeAvCSUupYAK8C+IfXQ9IATARwLoBp1rQLAQwD4AZwA4ATrWUnApgO4DKllBuAC8CvvZa1RSk1HsA31nwXAxgH4D7r/isAfK6UGglgBIDlwXnWRBQpWDQTEZFdnALgHaXUXgBQSpUAGA/gNev+l6GL5GYfKKU8SqkfAfSzpk0C8LpSqkkptR3ATGv6MAAblVJrrNt51rzNPrL+XwBgkVKqQim1B0CtiHQHsATANSKSC8CtlKoIyjMmoojBopmIiOxCAKgA83jfX+fzWH/z+Lvfn+ZleXyW6wHgUkrNgS6ytwF4WUSuCrA8IooyLJqJiMguvgJwqYj0AgAR6QlgPoDLrfuvBDA3wDLmALhcRJwikgbgZGv6KgAZIjLEuv0LALPbGkxEDgewWyn1XwDPAziurY8loujgMh2AiIgIAJRSP4jIgwBmi0gTgGUAbgHwgoj8EcAeANcEWMz70N08CgCsgVUYK6VqReQaAG+LiAu6u8W/2hFvCoA/ikgDgEoAbGkmijGiVKAjYUREREREsY3dM4iIiIiIAmDRTEREREQUAItmIiIiIqIAWDQTEREREQXAopmIiIiIKAAWzUREREREAbBoJiIiIiIKgEUzEREREVEALJqJiIiIiAJg0UxEREREFACLZiIiIiKiAFg0ExEREREFwKKZiIiIiCiA/wcHTBJqESCZu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Google Shape;201;p28"/>
          <p:cNvSpPr txBox="1"/>
          <p:nvPr/>
        </p:nvSpPr>
        <p:spPr>
          <a:xfrm>
            <a:off x="926932" y="1124373"/>
            <a:ext cx="8962748" cy="454596"/>
          </a:xfrm>
          <a:prstGeom prst="rect">
            <a:avLst/>
          </a:prstGeom>
          <a:noFill/>
          <a:ln>
            <a:noFill/>
          </a:ln>
        </p:spPr>
        <p:txBody>
          <a:bodyPr spcFirstLastPara="1" wrap="square" lIns="0" tIns="31100" rIns="0" bIns="0" anchor="t" anchorCtr="0">
            <a:spAutoFit/>
          </a:bodyPr>
          <a:lstStyle/>
          <a:p>
            <a:pPr marL="342900" lvl="0" indent="-342900">
              <a:lnSpc>
                <a:spcPct val="125000"/>
              </a:lnSpc>
              <a:buSzPts val="2200"/>
              <a:buFont typeface="Wingdings" panose="05000000000000000000" pitchFamily="2" charset="2"/>
              <a:buChar char="Ø"/>
            </a:pPr>
            <a:r>
              <a:rPr lang="en-US" sz="2200" b="1" dirty="0">
                <a:solidFill>
                  <a:srgbClr val="4A4A45"/>
                </a:solidFill>
                <a:latin typeface="Lato"/>
                <a:ea typeface="Lato"/>
                <a:cs typeface="Lato"/>
                <a:sym typeface="Lato"/>
              </a:rPr>
              <a:t>What are the trends in FP Method uptake over time?</a:t>
            </a:r>
            <a:endParaRPr lang="en-US" sz="2200" b="1" dirty="0" smtClean="0">
              <a:solidFill>
                <a:srgbClr val="4A4A45"/>
              </a:solidFill>
              <a:latin typeface="Lato"/>
              <a:ea typeface="Lato"/>
              <a:cs typeface="Lato"/>
              <a:sym typeface="Lato"/>
            </a:endParaRPr>
          </a:p>
        </p:txBody>
      </p:sp>
      <p:pic>
        <p:nvPicPr>
          <p:cNvPr id="3" name="Picture 2"/>
          <p:cNvPicPr>
            <a:picLocks noChangeAspect="1"/>
          </p:cNvPicPr>
          <p:nvPr/>
        </p:nvPicPr>
        <p:blipFill>
          <a:blip r:embed="rId3"/>
          <a:stretch>
            <a:fillRect/>
          </a:stretch>
        </p:blipFill>
        <p:spPr>
          <a:xfrm>
            <a:off x="1174044" y="1587784"/>
            <a:ext cx="12959645" cy="6342944"/>
          </a:xfrm>
          <a:prstGeom prst="rect">
            <a:avLst/>
          </a:prstGeom>
        </p:spPr>
      </p:pic>
    </p:spTree>
    <p:extLst>
      <p:ext uri="{BB962C8B-B14F-4D97-AF65-F5344CB8AC3E}">
        <p14:creationId xmlns:p14="http://schemas.microsoft.com/office/powerpoint/2010/main" val="36449338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9" name="Google Shape;199;p28"/>
          <p:cNvSpPr txBox="1">
            <a:spLocks noGrp="1"/>
          </p:cNvSpPr>
          <p:nvPr>
            <p:ph type="title"/>
          </p:nvPr>
        </p:nvSpPr>
        <p:spPr>
          <a:xfrm>
            <a:off x="3533352" y="330061"/>
            <a:ext cx="7110755" cy="557840"/>
          </a:xfrm>
          <a:prstGeom prst="rect">
            <a:avLst/>
          </a:prstGeom>
          <a:noFill/>
          <a:ln>
            <a:noFill/>
          </a:ln>
        </p:spPr>
        <p:txBody>
          <a:bodyPr spcFirstLastPara="1" wrap="square" lIns="0" tIns="11425" rIns="0" bIns="0" anchor="t" anchorCtr="0">
            <a:spAutoFit/>
          </a:bodyPr>
          <a:lstStyle/>
          <a:p>
            <a:pPr marL="12700" lvl="0"/>
            <a:r>
              <a:rPr lang="en-US" sz="3550" b="1" dirty="0">
                <a:solidFill>
                  <a:srgbClr val="282824"/>
                </a:solidFill>
                <a:latin typeface="Lato"/>
                <a:ea typeface="Lato"/>
                <a:cs typeface="Lato"/>
                <a:sym typeface="Lato"/>
              </a:rPr>
              <a:t>Exploratory Data Analysis (EDA)</a:t>
            </a:r>
            <a:endParaRPr sz="3550" b="1" dirty="0">
              <a:solidFill>
                <a:srgbClr val="282824"/>
              </a:solidFill>
              <a:latin typeface="Lato"/>
              <a:ea typeface="Lato"/>
              <a:cs typeface="Lato"/>
              <a:sym typeface="Lato"/>
            </a:endParaRPr>
          </a:p>
        </p:txBody>
      </p:sp>
      <p:sp>
        <p:nvSpPr>
          <p:cNvPr id="206" name="Google Shape;206;p28"/>
          <p:cNvSpPr/>
          <p:nvPr/>
        </p:nvSpPr>
        <p:spPr>
          <a:xfrm>
            <a:off x="12959226" y="7577665"/>
            <a:ext cx="1600200" cy="6096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8"/>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12</a:t>
            </a:fld>
            <a:endParaRPr dirty="0"/>
          </a:p>
        </p:txBody>
      </p:sp>
      <p:sp>
        <p:nvSpPr>
          <p:cNvPr id="2" name="AutoShape 2" descr="data:image/png;base64,iVBORw0KGgoAAAANSUhEUgAAAs0AAAHkCAYAAADFBBLiAAAAOXRFWHRTb2Z0d2FyZQBNYXRwbG90bGliIHZlcnNpb24zLjMuMSwgaHR0cHM6Ly9tYXRwbG90bGliLm9yZy/d3fzzAAAACXBIWXMAAAsTAAALEwEAmpwYAACIdUlEQVR4nO3deXwTZf4H8M83SS9KKTe0IBYFacUIKCAIAt5H1dX1XN0Vz113ddXfXnbV1Xrjuh6767GHB/W+764HioDcoCBFy025z170vvL8/nimEELa9EjyTJLP21dfkslk5pNkMvnmmWeeEaUUiIiIiIioZQ7TAYiIiIiI7I5FMxERERFRACyaiYiIiIgCYNFMRERERBQAi2YiIiIiogBYNBMRERERBRCwaBaRq0VEWX9H+bl/itf9p7U3gIjMEpFZ7X1ce5YpIiNFJFdEegZzPe3Ic4eIbBaRRhFZ3sp8uSJyip/p00Vka4gzer+Pvn/Xe83nPb1RRDaIyAsiMjCU+drK5GtoradIRKaHej3hJCIZ1vt9dRvmDerzb8v+wSvf9a3NF2otbXt2IiIXi8i7IrJJRGpEZLWIPCwiKX7m7SEiz4nIXhGpEpEvRcTtZ76HROQLESluaTsRkRQReUtE1lnLKhORRSLy8xA91Q6x8ucGmOdUEXlFRNZbr+F6EXlWRPr6mTdRRB4VkR3WvAtEZJLPPEeJyN9FZIWIVFrzfiQiIwLkOFFEPFZmV4eecAQL5+fe+n7MFZG21EzdrXmPC3WuSGG9V7kicoSf+4pE5JUwrL9N32GBtKeluQLAL/xMv8q6r6N+Y/0Fk+8yRwK4B0DYi2YRGQvgQQBvAJgE/69hs3sAmP7SvQXAeJ+/D33mmW5NnwLgcQA/AfCViCSFLWXL7PAaRpsd0O93vukgNhcJ294fADQBuAPAWQCeBfBrADO8CwIREQAfWfP8FsBFAOIAfO3nB/JvASQB+KSV9cYDaATwMIDzAVwBYBWAl0Xk/zr/tMLqRgC9ADwA/fo0P6eFItLVZ97nAdwA4G4A50J/lj4XkZFe85wB4GQAeQDOg/7u6gNgkYgc7y+AiMQB+DeAXcF5ShTAFOjPd1tqpu7WvCyaD8iAfk0OKZojTXt+nb4H4OcicreyrohiFUkXAXgXwNUdCaCU+rEjj/NHRBKUUnXBXGYQZFn//5dSaoPRJG1TqJRaGGCebV7zzBWRCuhC+mzo7YQMav4cBGt51rICbRMUGc5TSu3xuj1bREqgC7YpAGZa088HMBHAKUqprwFARBYA2AjgT9A/rpulKqU8IjIEuhHlEEqpYuhC2dv/RB+9vBbAE516VuH1Gz+v4RoAswFcCuAFALBaiq8AcK1S6kVr2mwAPwC4D/o1BnSDytPK60pjIjITQBGAW+H/Nf0jALHWdUfQnlkQBXs/ZIL146TRBjkEQJxSqt50lljXnpbmlwEcDr0jbXYhACd00XwQERkjIu+IyFavw4AP+bZG+jv8KiLDROR96xBejYgsFJGzfObJtZrbjxGRz0WkEsBbvsu0muNftB62Vg50LcgQkQIRed9P9uauCme29oKIyFjrkGWldcjxK6tlef9zgy4mAWB9a4f+RKR5h3mnV8Zcn3lGicg3IlItImtF5EY/yxksIq+KyB4RqROR5SJyYWvPIwiWWP8f0tIMcqCbz4miD9NWiMguEfmzdf9ZIrLMeh2X+GthEZGfWttCtbVtvC0ig7zuD9Zr2Or76jXfrdahpVoRWSoiJ/mZp7+I5InIduv92CEin4ifQ7k+j1Mi8qCI3On1GZojB7dQNW/rc0XkPOv1q4N1lKUN2+efRKReRHr5Wf+PIvKB9W+/h7ba8vyt+dq0TYrI5SKyyprnhw5st/Ei8riI7Lbe309EJMPPem4Qke+t3HtF5Hnx6rplPe5Lr9vilb2L1/RXRWSx9e9Wtz0RmWy9/hXWe/G5iBzjJ1ur27g1T5Ho7gGXi0ihtbylIjLRd3m+fIq9Zs2f3wFe084HsL25YLYeWw7gY+gjS97L9ARabyuKATQEmsl6rjOt96HS2tan+plPicgDInKLiGy0Xu/ZIjLcZz6nNd8O67We5TtPS9r5GjYAeNPrsY3QRfKZIpJgTdurfC7Na73Wa3yW15z9SAB3Qn/OA7521mP+YG0n8V7T3hWfbpXWZ6NRRLp5TQu47QbYD7Xp8+8nc1v3nU4Ruc+6v0xEPhafoyEiEme930Wi93lF1u04r3ma93O/EZG/ish2AHUAnoRuJQWAhubPdwuZM6B/WALAf732BVd7zdOez/i1IrIKQD2AbAnC96ifzNNFf8eMFpH5cqBey7bu/52VZ5+IfCgifXwe7xKRP8uBffd2EXlMRBKt+6cAaN6PzPB6Tab4LCfg/kxEfi4H77tfFpE0n3m6iMgzoruLVYrIRwAO6T4qukadYc1XLbqr6TOBXi8opVr9g25BVtAF0SwA//G67zPoYnqKNc9pXvddBOAu6ENSk6E/QDsBvOGz/FkAZnndTgewB8AGAD+HPlz1GfQhxbO95su11rke+pf2KQCm+C4T+jDX/da8FwMYZ/0l4MBOJ90n0+vW+qWV1+VYADUAvrWWexH0jrMGwAhrnqMBPGSt+0JrvQNbWN44a74XvTIOtO6bDmAfgEIAvwJwOoDXrPlP9lrGYQB2A1hpvXZnQrdEeACcH+B9bn4Pz4A+AtH85/SZTwF4wGdatjX9l23YjtYC+AuA06APLyoAjwAoAHC5tb38CGALgHivx99ozfsCgHMAXGa9HhsBpATxNQz4vlrzXee1rrMA3AxgK4ByANO95psB/eV3JXT3nEsA/AtARoD3Q1mvwTwAF1jPdzV0kdHT5/Oz23odrrXex2Pb8jygP2tN0C1n3us+3lr/RdbtDOv21R14/m3aJq3twQNdlGVDby+boQ9nzwrwWjXn2+L1+Gusx66BbqFpnnca9Gf+Meht/RoA2wAsgrWtA/gdgGoACdbtEVa2WgBneC1rO4BH2rDtZUO3Vn0IXXD+BMB8AKUADmvPNm7NVwRgk/V+Xgz9mVkGoAxA90D7dD+vX/N6R3tNWwjgcz/z/smat6uf+4b4bid+5hHo/UovAL+03our2pDxDuj99RnWtnKf9dgb/XxuigB8Dl20Xmy9fusAuLzmu996T/9mLfMO6O8SBSC3A6/hWdZjL/aa9gaA1X7mvdSad3gry+sJoArAU37u+wJAnvXvXGtZrgD5jrPmm+T1Puy1tvOHvOZ7HcAir9tt3XZnwf9+qDPfSa3uO3Hgc18EvS8/G8BU63nN9lnWa9bzuM96v++xtp/X/OxHtgH4APpz9RPrOTxn3TcB1ue7hcwJ0N/1Cvq7v3lf0KcDn/Ft1uv2MwCnAjgSnfwebSHzdOjvxh+t9+4sAN9A7+8ew4F96rXWfG/5PP4N6G31bivPb6H3Re9a93eD/uwq677m16Rbe/Zn0PsLZa3vHADXQ29ba+C1P4KuSeuhf1ieAeBR6O+S/fsmAF0BlEDXludBb69Xw6u+bfH1asPOoPlNGmK9aKUAEgGkQW+Ep8NP0dzCjvLn0B+WXj4ftllet/9mLXeI1zQndMHwnde0XGudt/pZn+8y9z8Hn/lSrI3gL17TekP/uswJ8Lq84+dN7Wa9Ee95TbveWndGG15rBZ+C1Guj9i3uEqB3Dt4/Yp6H/sHRy+fxMwAsD7Du5vfQ92+rn4wPWu9nIvTGXwj9oUlvZfnN78HdXtNc0Bt9A4DBXtPPt+ad7LWBlwN4wWeZGdAfjtuC+BoGfF+hj9BsAfCZzzous9Yx3WtaJYBbAr33LWwLewEk+zzfBgD3+2zrHgAjO7h9zgCwwOexT1rzJXit13uH057n36ZtEvrHwY8AHF7TTrCWN8v39fGzHSg/j59gTb/Oa74m723QZ74LrNujfLa/2wCssDI/bE3LtOY5qw3b3joAX/lM62a9v092YBsvgt4P9/CaNtpa/xXt3M4GQH8GZ/hMXwOfBg5revP+7DA/97WlaL4ZB/Yt9fD5wdbGzA7ofcd/AXzv53OzFgf/ULrYmn6idbsH9OfyXz6PvR0dKJqhv0dWWdufd2H+BYCFfuY/zVrPSa0s81Xogtb3O+vn0J/NvtbtXLStaHZYj7vHuj0Ser/xBLw+/9A/NKe1Z9u1ps2C//1QZ76TWt134sDn3rdA/oM1Pd26fYy/9xW6UU8BONZned/Bp8Gsra+zz3Ku95ne3s94NYD+PvNejQ5+j7aSdzq8flBZ0461pq2GV8MZ9DlMDTjQwHCSNd9VPsu80po+0ro9BS3UiGjD/gy6BtwF4Gufx0605rvFuj0Meh+f4zPfszj4O6x5+ccGej99/9o75Nzb0IXGedaLshPAV/5mFJFuIvKIiKyHLkIboH8BCIChraxjEvSOZl3zBKVUE/Qv4JHeh40s77fzOeynlKoA8AqA6+XASTDXWBlfDPDwSQA+UUqVeS1vH/TJM5M7mqkV1ergQ6V10F8O3od1zgLwPwDl1iETl+izqj8HMMLPa+fPTQDGeP2d42eeO6DfzxoAC6x/n6OU2t6G5X/q9RwaoXfKa5RSG73mWWX9/zDr/+Ohd9Sv+jyvrda8B52N3oq2vIZteV8HWn9v+Sz/XRza/20JgD+K7srgFhFpY1YA+J9SqsorRxF0C+B4n/mKlFLLfaa1dft8GcA4ERkK6ENt0C0Vb6mW+yO25/kH3CZFxAm9rb2jvA71K6UWQe9Q28r38fOgt5Hm1+t06OLBdztaBP3juXk7+h66wGg+qe8U6L6+M32mNUC3yLTIel2P9LPOaujPTvM627uNL1BKlXrdLrD+PwhtJPqktQ+h37NrfO+G/lI55GFtXX4L3oR+r8+Gbr37p4j8KtCDRGSoiLwuItugX/cG6AJ+mJ/ZZyilvLst+L42bgDJOHT7faPNz+JALhf0d9MAAJdb+7T9d6MDr6F1qP0KADd7fw+K7kL0GIA7lFK725PT+lzMwcHb7wro12C06NFNjgbQH1a/9nZsu8387Yc6853U1n2n7wnKvu93c07fERqab/t+X3+grMoqyNr7GV+olNrZwrI68j3amiql1Bw/j/3Sqr+8p7ugG00B/f7WA3jX5zl9Yd3f1u/mQPuzYQD6Qv+Y3E8pNRe6lbr5PTwBeh8f6LO9FrpR6d9Wl4+2vEYA2jlOs1VkfgA9AsRVAF5VLfdnexH6UMQ/oL+sxkAXZIBuoWxJT+hfu752Qu9sevhM9zdvezwD/cacY30ofwngfaVUoLOSW8vpmzEYSv1Mq8PBr2Vf6PelwefvUev+Q/qu+rFGKbXU62+Fn3legH4/RwHorZQ6Vik1u4PPo76FacCB59bch+1LHPrc3Gjb8/K3buDQ17At72vzDuOgbcTaeRX7PO4y6EL1T9BfUttE5G5pw9BFvsv3mubbz9Ff3rZun+9CHyVoHvrrDAD9oIvplrTn+bdlm+wNPTJDS8+3rQK9Xs3b0To/ebpZWZoLjNkATrYK+knQffK+BnC89UV/MoAl3j9qWtC8zuf9rPNcHNh227uNl3jf8PqB09q+dT+rv+FH0Gezn6mU8h2OsQT+Rxtq3nb8fZYCUkrtsfYrnymlfgO9nf1NvPqW+snaFbplcgSAHOjWrTHQ+6EEPw8p8bnt+9r43X793G6V9RnOg245vsDPvjLQa+ibE6LPsXgIwF1KqRd87n7AyviW6GHNuuPAc0oVkeQAkWdC/0BOgt5+v4YuTGuhX9OTobe3edb8bd12m/nb33TmO6mt+85A73fze+Cbb6fP/WhhvmBp72e8tRwd+R5tTZn3DXXghMO2fDfHQx8V8H4+zT/q2vrdHGh/1tJ7COj3sfn+Nn22lT5n4GToLnbPANgsIitF5KJAQTsytuNL0L/sHNB9bQ5h7ZB/An045O9e0w8Z49OPEuhfu776Q/9q9/2AdOoXoVJqpYh8A93PtRb6EGPAlo8AOQ/ZGYZJMXTL1yMt3N+WluC22KGUWhqkZbVFcyF2NfSZ5746M+Shr7a8r80f3H7eM1i/sA/aSVgtQjcBuElEhkH3ubsX+pDlswGy9Gth2jafaf4+A23aPpVSVaJPhr0Sup/fzwFssFppW9Lm54+2bZON0Dvalp7vplay+M7rb9pyryyA/mHgr+jzLvi/hu4qNhH68Pts6O2sCrpVYwp0X8JAmpf5Z+gvS1/1PvNdjRBv41aB+i6AsdCHSwv8zPYD9Ovk62gAm5VSlUGKsxT6M9EPusXNn/HQJ6GfZLUsAdi/vXWE9/br/Vr7235a8y/owu5ipZS/I64/ALhQRLoopaq9ph8N/b6v855ZRH4B/QX+mFLqQT/LOxq6uPL9YQro7hIfQp//0JKvoQucSdbff5RSjdb33ykABgNY7PVDsK3bbjN/+6EOfyd1ct/prXl/1x+63zq8bjdnPGjV7Vh2e7T3Mx6qHMFUjAM/uvwJVs3h/R766g+9HwEO/mx7j1Z2yGfbOipykbUfGQ29nb8lIiOUUitbCtKRnc4M6KbvMqWUvzce0L/+nTj0zN6r27D82QBuE5EM63A0rNaeywAss1q726v5V0tL4wg/A32opgd0S+vMFubzzZktIinNmURfIOA86P5dHVHfSsa2+Az6C+YHpVRNJ5ZjN/OhdyhDlFJ5Aebt7GvYlvd1K3Sf3v3DS1kuQiufKaXUagB3WK1Jh4yc4Mc5IpLc/CUm+szscdAnswXjeTR7GXo4yTOhf+w+ita15/m3aZsUkSUALhaR3OajVyJyAnR/v7YWzb6PnwDdjWSBdf8M6H6Xg5RSMwIsq7nA+Av0uRRl1jK/gR4GrDcODM/WzN+2txq6i8lwpVRr71t7tvEOs1rpXoU+sShbtTy85EcArhGRyc1HkawW9vOgT6oKlsnQrVStdTdoHrFk//eJiPSAzyge7bAC+sfPpTj4Pby8rQsQkcegu4dMVUp90MJsH0EXeZdAt0g3F/qXAfjCu/uT6NEkXgTwnFLqDy0s7zboMYC9XQ1dTJ6GwC3lK6ELzj9Cd09pPhw/E/pH82HQ34XN2rrttiYo30kd2Hd6az4Kejn0+TjNrrT+PweBedcQgWqQluqNsHzGw+wz6HMBUlv44dgsUA0WyGro7fty6CMfAAARORH6B/Vj1qRF0Pv4S3Hw92SLn23rCOlCEfkLdD/wLOjPil/tLpqt/i1+W5i95ikXkYUAfi8iO6B/BV8LP8Pn+PEE9I5ghojcA93X8DcAjoI+g7MjmsdtvklE8qB3viu8DkG8C33y0wQAv2/jMu+HPkT1lYg8Av2r8HboHfx9nciZLSKfQbeEbW9jP+FmdwNYDGCOiDwFvcPrAb2TOUIpdW0HcxmllNonIn8E8LTo4W4+hT6hYgD0l+4spVTzF3lnX8OA76vSY9LeC+A5EXkRur/UEOhfqvuaFyQiqdAtNK9C9wVrgP6i74EDfb5aUwPgCxF5FPqH6L3W8p8IxvPw8iV0i8Dz1v2tXp2prc/f0tZt8h7o1+QDEfk39Kg39+LAIdS2SPF5/MPQfddesnKvt16Lp6yWq9nQrSSHQXche665z7t1BGo3dHHp/SOiuQW6DgeK8WZ+tz0RuQnAh6KH+3oLen/YD8CJ0K22j7dzG++Mp6GLuAcBVInIOK/7tnp10/jIen6vWLlKod9fAfBX7wWKyGTo17u5FWi06CFAoZR6x5rnV9A/+L6E/tHVC/qL7WLok3ZaG392PvR29bT1nZAMfRLXXgCp7X0BlFJlIvIE9PCAFdDb3RjoEWECEpHboUdYeQF6GFPv13CPUmq9tZ7lIvImgCet1v2N0BeSGYwDBRtEXyHwdehifrrP8uqUUsual+cnyxTrn7N9+lP7e95K9DCol0B3LSq37voaB7bxr33mD7jttrZOdPA7KQj7zv2UUj+IyOsAcq0fLfOhC/m/AHi9hS6IvppriN+LyKcAmlo52roLugX2chFp/oG2USlVHKbPeNgopWZZr+07IvI49HvtgW7sOAfA7UqpNdAnFjcCuFb0uPB10CPLtKkRVCnVJCJ3Q/dBfgX6O2oA9H5sLaxz0JRSq0XkNQD3WQ0ES6D37QedmyUi50J3xf0A+nOZDD32fAUO3a8fEibQmaBXw8/IEz7zTIHPmZHWi/apFWI3gKdwYGiyKV7zzcKhZ0QOs55MOfSX2kJ4naWuApzNCp/RM6xp90Af1m6Cn9EsoA+11sLnLN8Ar80J0B/sSugPxlcAxvrM057RMyZADxFWC6+zfaHPbt3axuc5EPoEm23QLV87oFvYfh5g3Ye8hy3Mp+BnhICObkfWc5jrMy0D/s8+Pgd6p74PuqBcB/3FdXSQX8OA76s1363QraC10IeHJkJ/KUy37k+wtqsfrGXtg/4QBxzhAAdGKbkDusiohT7MOTLQ69fe52HN+6i1zvl+7mt+P65uz/Nv7zYJ/WN8NfQO9QfooZsOeX9ayfcb6LO790CfrJQPr7PJveb/BfQ+pcp6bQqh908DfeZ7E4eOkNE8ssYhmVra9qz7xkNfMa/Uur8I+sfG+A5s40UAXmlhm8kN8FoV4dARcpS/x0L3E3wB+tBotbX9jGjhM+R3mV7znAh9QtgO6/3dZm2b2W3cf5wCPQxVDfQh9ltgfQf4eQ18h8Rs3j6u9prmhO4jvNNa5izo7g9teQ1bfL44dNtPsrbJndb7vghe33/WPLmtLK8oQJbmxwYc1cGa/9fW/N4jZDSPrFELINHPYwJuu2h9P9Tu7yS0Yd+Jlr8npuDQOiPOer83QRfgm6zbcYGW57W9PA1dy3h8tzs/818AXWg3+Nn2OvMZvxqd/B71s8zp8P/d6O+zdMj6re3nVugTqGuh67bvoX9cp3rN9yvoLhON3u9PK8/V3z7p59ay66B/mLwMIM1nni7Q3XdKrG3nIxwYIelqa55h0Pv3jVbmPdD7pxMCfYbEWoAxIvIddB/Kiw1mcEFvuN8opVq7zDVRWIgePP9BpdRdprMQERFRx/o0B4WIHAF9SOJYBLePXHsydIM+THQF9CHax1p/BBERERHFImNFM/ThtV9A91kKfOnC0DgO+jDJbuiLpCw3lIOIiIiIbMx49wwiIiIiIrtr7xUBiYiIiIhiDotmIiIiIqIAWDQTtUBE/ikiH3fwsUpEcr1u51ojYrQ4Dx0Qi6+NiGRYz/vqDjz2auuxGSHINdLafv1dErotj29+Xte3Yd4iEZnekfWYJiITROQLEdktIvtE5DsRudZnnunWa+Hvb1WA5R8lIn8XkRUiUikiO0TkIxEZ4Wfe34vIVhHZJSIPi8+lp0XkBBGpEJHD/Tz2QxF5uqOvA1E0M3kiIJFticiR0ONKntjBRYxHy5cFJvJnB/R2sz7QjH7kW4/dEWjGDhgJPc79K/C6BDsdICLHQo87vRDADdDjWl8M4HkRSVBKNV/2+X7oy297y4C+uMlHAVZzBoCToa8u+B301QH/BGCRiExQSn1rZTkF+mpoN0FfJ+Hf0OOfT7fud0KPY/uQUsrf1TZzrWX+XekLUxCRhUUzkX+3AfhetXzVp1apli9PHHJWC+3VSqkMUxlimdXauxHAyUqpWW19nNKXVe7QdqOU2gM9QD+ZcTn0BTDOU0pVWtNmWK3AV0EXqVD6aoEH/SgSkdOtfwa6tPIbAJ5WXmfvi8hM6ItD3GqtBwDOBjBDKfUfa57J1rTp1v2/AZAIfWXLQyillonIcuh94G8CZCKKKeyeQeRDRBKgrzz0ms/0KdZh1Iusw6yl1mHYV0Wkl8+87e5eYB1+fd86vFsrIptF5G3r4jthISIjrAzFIlIjIqtF5M9e94uI/J81vd46RPyUNea593KUiDwgIreIyEbrUPBsERnuM5/Tmm+HiFSLyCzfebzmPUtEFli5ykXkA9GXw/aeZ5aIzLXmXW7Nu8w6HO0SkYesdZVY72Gy12NdInK/iKy3Xv+91rImBufVbZ346Z5hZdwqIqNE5BvrNVorIjf6PNZv9wwRuUFEvvd6Ps+LTzcL63nfLiI/WvPtEZHPRCTTyvKiNetaOdCVIMN67M3We1IiImUislBEslt4ivEi8ri1fVeLyCe+eVt4XQZbn7E9IlJnva8X+sxj+rMTD331txqf6WUI/D17FYBvlVI/tDaTUmqv8hnuSulLYa+BvqSwdxbvHFXQRTJEpB+A+wDcpJRqaGV1bwC4UkSSAmQniiksmokONQ760Oc3Ldz/JPQlOX8G4E4A5wN4Jwjr/QT6y+/XAM4EkAN9udCwfE5FZCyABQCOBPB/0Je9fxz6MrjNHrSmzQBwHvSlUq8GkC8+/Sahf3hkQ7eCXQNgEIAPfQqZXOhLhb8KfenZL+DnMLWInAXdBaESwGXQr9ExAOaKyACf2YdAXxZ8GoBLoC/J+xF0a1+alfc+AFdCdztodrv1vP8B/fpfA33p6A715Q2ibtA/4F4B8BPoywk/KyInt/YgEZkGPQb+l9Db6B8BnAXgU9GH6Ju9Af2+/g/6PbgB+hLAadCv+QPWfJdAdwHx7gaSAX2J5Eug35elAD4RkbP9RPozgKHQr+tNAI4H8IWIxLXyHA6DvvT0COj35nzorgnvisj5XrMa/ezgQCvuP0QkXUS6i8gNAE4F8ERLDxKRCdDba6BW5pYe3xP6c1DoNXkRgNNE5DgRGQL93jQfwfgbgHyl1NcBFj0Hersb35FcRFEr0HW2+ce/WPuDLp48AOJ9pk+BLpY/85l+pTX9VK9pCkCu1+1c/XE76HH75wHQ27p9fgfyOqG7WjX/3Qd9yNZ7mqsNy5kDYAuALi3c3xNALYDpPtN/7pvdur0WQJzXtIut6Sdat3tAF8H/8vP6+75+S63lubymDYZu3Xvca9osa9oRXtPOt5b3pc963gOw0ev2JwDe68Dr7/B5rY9s3h58pjsCLCfDetzVXtOmW9NO9pqWAGAvgP94Tbvami/Da1lNAO72WccEa74LrNunWLdvaSVX87KHtPF1+ALAh36e14/er4FXluu8phV5b18AnofudtLLZ10zACzv7GenHe9vXBvmGwN9HoOy/uq9n1sLj/m3NV/vDmZ7Fbr/9BCvaU4Ab3nlmAkgGfoKvKUA+rVhuXHW9nNHKF5T/vEvUv/Y0kx0qHQA+5RS9S3c/5bP7behi+zOtMoUA9gAYJp1SH1oOx67HrpQbP77C4DDfaY1tHYoXES6QBcxryqlqluYbRx0wfaKz/Q3ADRCfyl7m6EOPgRcYP1/kPV/N/SXue/r+YZPtmToq3e+qZRqbJ6ulNoIYJ6f9a5RSm3wut08KsHnPvOtAjBQRMS6vQTAOSLyoIhMFJF4tM3dOPi1XmdN/9Jn+t1tXJ6vauXVMqh03+e1OPA6+nM6dLH3qtX9wmW18C8CsA/AJGu+M6ALq/92JJiIHG91s9gFvQ00WOse5mf2d5RSHq/nMQ+6yGztc3MWdAt4uc/z+BzACNHdgjr82RERt4i8I7r7ULXVBeY2ERkqIsmiT6qbjYO7P/hbzlAA7wL4AfoIzGnQJ/z9S0SubOExCQAuBfCJUmpvWzN7Pf7PAK4AcLNSqnmbg1KqSSl1qZU5Qyl1CnRh/jSAu5RSu0TkVhHZYHVn+ZdvNwzrc1sOvS8kIgtPBCQ6VCL0od2W7PK+oZSqF5FSBPhibY1SSok+ISgXwMMAeonIRgCPqgNn3rfkPOhittkvAZwL3cLqbXsry+gBXWS1NuJHczeFg0ZoUEo1ikgxDu3G4DvSQvNrmmj9P836/y6f+Xxv9wAgvuu17IT+geCt1Od2fSvTXdAtc40AHoJuSf85dJeRShF5B8AfAxQ1/4FupW6WBt0d5EYA33pNb+31b41vbkC/lol+pjfra/1/XQv39/L6f4lSyrcvbkBW14mvoFuQfwtgM/TreD+ALD8P8X1fm6e19rnpC93n96oW7u+llNrXic/OmwA+hf6sJEIX/P+HA10qyqG7YwUaCech6B8M53r9UPxK9LkOfxeR171/MFh+At0NrN1dM6w+7Q9BF8Ev+JtHKeW9vd0GvW0/a71W90P/cNoG/QPkDugf295qALBPM5EXFs1EhyqGLtRa0s/7htUi2QP6C6jDrNbRq6yWzxEAbgbwjIgUKaU+beVxBd63ReRcAPWqfSN/lEK3lrdWwDQXwf2hW9Sa1+eCLr6K27E+4EAR3M97efB5fa1sylqvr/4dWK9fVrHzCIBHRKQ/9A+PxwF0ge6v29LjtsOrIPZq0V/dzvcgmJpfkzPgv+huvn8vgJ4iktSBwvksAKkALlVK7S8qraMW/vi+r83TlreyjmLocwseaeH+7UDHPzsAzlRKbfG6/SmA34kevzgOwAY/xa4/bujRdnxPrlsM3RrcF/oHnrep0K///9qw/P1E5BfQfdUfU0o92Ib5BwK4C8BpSimPdX7ADKXUcuv+F6F/lPgWzT2tfERkYfcMokOtAhBnfdn4c6nP7UugP0sLgrFypS0H8Dtr0jHBWG6AdVYDmAvg562cMb8QuoXzcp/pl0H/AJ/dztWugD6z3/f1PGj5Sqkq6BbbS7xPYLMKmxM7sN6AlFI7lVLPQXexCPnrHwIzoH8EDVJKLfXzt9Ga7wvoVvzWLjzSfITAd7toLo73F4oichR0Nx9/LvY+WdQ6CW4gWv/cfAbgWAA/tPA8Djoi1N7Pjk/B7D19k1JqXRsLZkAXxCP9dOk5AbqF96CjLtYoFmcAeM1Pod0ia9SQFwE8p5T6Qxsf9iR0t6slXtOSvf7dFXob8F5Pf+iW99VtzUYUC9jSTHSoOdb/x8L/YdnhVuvMGwCOgh55YLZS6quOrlD0xRH+Dn24eB10l4GroQ93z+zoctvpD9AF6AIReQz6uR8BYKRS6rdKqRIReRzAn0WkCrqFLAt6dIW50CMttJlSqkxEngBwp4hUQBdwYwBc52f2v1jL/0REnoH+or8X+vD5Y+1/qocSkQ8BfA89OkMpgFHQran/Dsbyw0kptV5EHgHwlOhh+WZDF2+HQXdBeE4p9bVS6msReRfA41Z3i5nQLayToEdZmAXd/QIAbhKRPOgieQX0D4pGAC9Z20sa9HuyGf4bZFIAfCAi/wbQB7orxVoAL7XyVO6Gbq2dIyJPQZ8o2AO6GD5CKXWtTT47T0Gf2/CxtX3WQHf5+BmAJ/ycH3El9Pdvi10zRKQRQJ5S6jrr9iToi6CsADBdRMZ5zV6nlFrmZxlnAjgJB/cx/xLArSLyG+iW+t/iwOgfzU6w/j8HRLQfi2YiH0qpIhFZDN1X+D0/s9wK/YX4JvQX9McAbunkandCFxu/g259q4U+ce5cZV3pK9SUUkus1r/7APwTup/0JhwYpxfQQ+ztge6v+xvow+cvAfhzO1rlvOXiQEvnzdAnqp2Hg7trQCn1mejxf++BPnGwHnqkjD/59N3sjDnQRw1ugm5F3Qw9pF7AQ+A2sn8cX6XUHSJSCP18brLu2wLdD3mt12Muhx6xZCp039dy6JMin7OW873oMcd/CT0cnQPAYKXUD9ZJbvdB9+FeDz3U21nQI834ehh6eLXp0C2dX0OfxNZiS6tSarOIjIbeTh6CLraLAazEgYLTDp+dd0TkHOjX8TnoVtr10K+7vx9dUwGsVEp918pindZfs1OgP5OjoE+A9bYJepSS/awTDZ+C7pNf5pX1UxG5A7ofcxcAH+DAsILNzoUeO7qlPvFEMUmUUoHnIooxoi/q8HcAac2jSYjIFOgv+tOVUl8aC0fkQ0Rugd5eU9SBK9IRtZuIJEKfb/AHpdTzpvMQ2Qn7NBP59zL0iX28jCzZljUs2pnQLZc/sGCmIPgVgN3o4AVXiKIZi2YiP5RSTQCuhb5wAJFdDQXwIayLopiNQlGiDvoCO40B5ySKMeyeQUREREQUAFuaiYiIiIgCYNFMRERERBQAi2YiIiIiogBYNBMRERERBcCimYiIiIgoABbNREREREQBsGgmIiIiIgqARTMRERERUQAsmomIiIiIAmDRTEREREQUAItmIiIiIqIAWDQTEREREQXAopmIiIiIKAAWzUREREREAbBoJiIiIiIKgEUzEREREVEALJqJiIiIiAJg0UxEREREFACLZiIiIiKiAFg0ExEREREFwKKZiIiIiCgAFs1EhojI/CAtZ4qIfNKJx98RjBxERETRjEUzkSFKqRNNZ7CwaCYiIgrAZToAUawSkUqlVFcRmQLgXgC7AIwE8B6AAgC3AkgCcIFSar2ITAdQC2A4gH4AfqeU+sRnmWMBPGk9rgbANUqp1SJyNYDzAXQBcCSA95VSfxKRaQCSRGQ5gB8A/BLAWwAGAnACuF8p9WZoXoHo5M5zOwD0BdDf+n9X6Ne9rX8JABoA1LXjrwrAbgA7rb8dBVMLqkL+ZImIYgiLZiJ7GAEgC0AJgA0AnlNKjRWRWwH8FsBt1nwZACZDF75fi8gQn+WsAjBJKdUoIqcBeAjARdZ9IwGMgi6yVovIP5VSOSJys1JqJACIyEUAtiulsq3bqSF4rhGrMDPLBf2D4nDrbxCAw6+71dmzooscCV0o94b+wWGUO89dhQNFdPPfLq9/bwKwpmBqQa2xkEREEYRFM5E9LFFK7QAAEVkP4AtregGAk73me0sp5QGwVkQ2AMj0WU4qgDwRGQpAAYjzuu8rpVS5tY4foYu+LT6PLwDwNxF5BMAnSqlvOv/UIk9hZlYK9A+MUdA/NoZAv17p8FMQ996HdRVd4PsDxrRk6B9XR7Yyj8ed5y4CUOj7VzC1oCzUAYmIIgmLZiJ7qPP6t8frtgcHf06Vz+N8b98P4Gul1IUikgFgVgvraIKfz79Sao2IHA/gHAAPi8gXSqn72vokIlFhZlZvAMdZf6Os/x8JQNq6jLQSVb6xf5tntxMHgCOsv2zvO9x57p04uJD+EcB3LKaJKFaxaCaKLJeISB6AwdCFzmoA47zuTwWwzfr31W1cZoOIxCmlGkQkHUCJUuoVEalsxzIiQmFm1mE4UBg3F8kDO7vc9GLUdHYZNtTf+vM+0qHcee4fAcwHMA/AvIKpBetMhCMiCjcWzUSRZTWA2dAnAt6olKoVOaiF86/Q3TN+B2BmG5f5HwArROQ7AC8BeFREPNAno/06aMnDrDAzKwHAJACnADgeukDuHYp1pZeoxlAs14YE+kTU4QBuAAB3nns3DhTR8wEsLZhaUG8sIRFRiIhSvkd3iciOrNEzPlFKvWM6i10VZmYdAeBsAGdBt5Amh2O9a9Ix566prknhWFcEqAOwFLqAngNgZsHUgmqzkYiIOo8tzUQUsQozsxIBTMGBQvkoEzl6ViLRxHptKgHABOvvjwBq3XnumQA+BvBJwdSCrSbDERF1FFuaiSiiFGZmDYUuks+GHn4vyWwioDYOhVf9wZVlOkeEWA6rgAawpGBqAb+EiCgisGgmIlsrzMzqAt3Vork1ubUh1IzwCPZcnuPqYzpHBNoJIB+6gJ7BC7IQkZ2xaCYi2ynMzHIAOAPANdBXMrR19wcFqCv+5Gxsckpc4LmpBbUAvgbwOoB32Q+aiOyGRTMR2YbV9eIaAFcBGGA4Trvc/Gvntt3dJaIy21gFgHcA5AGYwy4cRGQHLJqJyCjr6nuXQhfLEwzH6bD7L3cUFAx2uE3niEIboYdCzCuYWrDRdBgiil0smoko7AozswT6JL5rAFyEMA0NF0rPn+5Y8Plox3jTOaKYAvANgOkA3i6YWlBpNg4RxRoWzUQUNoWZWYOgrzI4FfqKhlHj0+Nl9otnOCebzhEjqgC8B11Af83uG0QUDiyaiSikCjOzkgD8FLpYPgWAw2igEFk+WGY/dDmLZgNWA/gHdPcNjr5BRCHDopmIQqIwM6sPgN8CuAlAT8NxQm5bL8z/v1+6TjSdI4aVAngOwD8LphZsMR2GiKIPi2YiCirrUta/h+6vbPzCI+FSkYjvr/s/1wjTOQiN0F03/lYwtWCJ6TBEFD1YNBNRUBRmZo0CcDuAiwE4DccJu0YHNl1xu+tw0znoILMAPFIwteAz00GIKPKxaCaiTinMzJoC4E4ApxmOYpQCai/7s8vWF2GJYd8DeBTAmwVTCxpNhyGiyMSimYg6pDAz62QA90APHUcArr3VWVrZRXqYzkEtKgJwL4CXCqYWeAxnIaIIE5VnsRNR6BRmZp1SmJk1G8BMsGA+SL9y7DWdgVqVAeBFACvcee6fGM5CRBGGRTMRtUlhZtaphZlZcwB8BWCS6Tx2lFaiyk1noDYZDuADd557vjvPzW2ZiNrEZToAEdlbYWbWSABPgq3KAaUXqxrTGahdxgOY7c5zfwrgzwVTC743HYiI7IstzUTkV2FmVs/CzKxnAHwLFsxtklaCJtMZqEPOBrDMned+xZ3nHmw6DBHZE4tmIjpIYWaWozAz60YAawD8GtxPtFm/MhVzQ+1FEQFwJYDV7jz3P9157r6mAxGRvfDLkIj2K8zMOhHAUgDPAuhlOE7E6VEJDjkX+eIA3AxgvTvPfac7zx1vOhAR2QOLZiJCYWZW/8LMrJcAzAUwynSeSJVci26mM1DQdAXwAIDlPFmQiACO00wU0wozs+IA3AI93nKK4TgRzwPsvfzPrt6mc1DQKQDTAfyxYGpBseEsRGQIW5qJYlRhZtbpAFYA+BtYMAeFAL1cTaredA4KOgFwDYBV7jz31YazEJEhbGkmijGFmVmHA3gcwE9NZ4lGv/2Vc+uunjLQdA4KqdkAbiyYWrDKdBAiCh+2NBPFiMLMrITCzKx7ABSCBXPIpJWqUtMZKOQmA/jenee+353n5smfRDGCRTNRDCjMzDoawCIAuQCSzKaJbunFqDCdgcIiHsBdAArcee7TTYchotBj0UwU5Qozs26CHkZuhOkssSC9RDWYzkBhNQTAF+489wvuPHdX02GIKHRYNBNFqcLMrD6FmVmfAHgKbF0Om/7snBGrrgHwnTvPPdp0ECIKDRbNRFGoMDPrLAAFALJNZ4k1vfepONMZyJihAOa789y3u/Pc/H4lijL8UBNFEetkv78D+B+AfqbzxKJu1eAh+tgWB2AagBnuPPcA02GIKHhYNBNFicLMrGMALIG+WIkYjhOzEuvRw3QGsoVTAKxw57kvNB2EiIKDRTNRFCjMzPotdMHsNp0l1jk96Gs6A9lGTwDvufPc/3bnubuYDkNEncOimSiCFWZm9SvMzPofgH8A4HixNiBAQrcqxUstk7dfAvjWneceaToIEXUci2aiCFWYmXUO9GWwzzadhQ7Wtwx7TWcg28kEsMid577NdBAi6hgWzUQRpjAzy1WYmfUkgHyAXQHsKL1E7TOdgWwpHsAT7jz3y7ySIFHkYdFMFEEKM7O6QRfLt5rOQi1LL1G1pjOQrf0cwGx3njvNdBAiajsWzUQRojAzKwPAfABnGI5CAaSVoMl0BrK9sQCWuvPcY0wHIaK2YdFMFAEKM7PGAVgEYLjpLBRY3zLlNJ2BIkI6gDnuPPcVpoMQUWAsmolsrjAz6zIAX4P9lyNGj0petpzaLBHAq+489zReRZDI3vgBpagiIvODtJxZIjI6GMvqjMLMrLsAvA4OJxdRkmvRzXQGiji3A/jQnedOMR2EiPxj0UxRRSl1oukMwVCYmRVfmJmVB+B+8Op+ESeuEb1NZ6CIdC6Ahe4895GmgxDRoVg0U1QRkUrr/1NE5BOv6U+JyNXWv8eIyHwR+V5EFotIiogkicgbIrJCRN4EzB1eL8zM6gVgBoCrTGWgznEAPeMaOYIGdcjRABa789ynmA5CRAdj0UwxRUTiAbwJ4Fal1AgApwGoAfBrANVKqWMBPAjgeBP5CjOzjgKwEMAkE+un4OlTjl2mM1DE6gngU3ee+2LTQYjoABbNFGuGAdihlFoCAEqpfUqpRugi9RVr2groK+2FVWFm1mQACwAMCfe6Kfj6l6gy0xkoosUDeMOd577GdBAi0lg0U7RqxMHbd/OJdAJAtfCYlqaHXGFm1tXQXTJ6mspAwZVegirTGSjiOQE8785z82JGRDbAopmi1SYAR4tIgoikAjjVmr4KQLqIjAEAqz+zC8AcAFda044BcGy4ghZmZt0D4EUAceFaJ4VeerFqMJ2BooIAeNKd5841HYQo1rFopojnb5g5pdQWAG9Bd7N4FcAya3o9gMsA/FNEdgJYCd0K/SyAriKyAsCfACwOR/bCzKyHAOSGY10UXv3LTCegKHOPO8/9hDvPzdF0iAwRpYwdkSZqExFxWf2Og73cXACVSqm/BXvZbVGYmfUogD+YWDeF3o4eWHDrja7xpnNQ1HkBwC8LphbwUu1EYcaWZgobEUkWkXxrqLeVInKZiBSJSG/r/tEiMsv6d66I/EdEvgDwkoj0EZEZIvKdiPxbRDZ5Pa7Sax1/EpECax3TrGk3iMgSa9q7ItIl/M/+YIWZWU+ABXNU61aNrqYzUFS6FvoEwXjTQYhiDYtmCqezAGxXSo1QSh0D4LMA8x8P4CdKqSsA3ANgplLqOADvAxjkO7OInA3gAgAnWMPJ/dW66z2l1BhrWiGA64LybDqgMDNLCjOz/gngNlMZKDwSG9DDdAaKWhcD+Mid5zbeAEAUS1g0UzgVADhNRB4RkZOUUuUB5v9IKVVj/XsigDcAQCn1GYBSP/OfBuBFpVS1NV+JNf0YEflGRAqgT/Yb3tkn0hGFmVkC4BkAN5tYP4WXw4N+YP83Cp0zAXzOy24ThQ+LZgobpdQa6NbjAgAPi8jdOHhouESfh3gP2dWWk19aGk5uOoCblVJuAPf6WU/IPX3jTJk/7r5pDa7ky8K9bjJDgLjUKuw1nYOi2kToFuew79OIYhGLZgobEUmHvureKwD+BuA4AEU4cPW9i1p5+FwAl1rLOQPwe+j7CwDXNvdZFpHmMY9TAOwQkThYw8oZ8M/axF5/mjf+/t31ccklgWenaNCvDMWmM1DUmwLgLXee22U6CFG0Y9FM4eQGsFhElgO4E8AD0C2/fxeRbwC0djb4vQDOEJHvAJwNYAeACu8ZrG4bHwFYaq2j+US7vwBYBH3xkFXBejJt9fSNMx8HcBMAeJwJw+aPe2BvfVxXFlMxIL1E7TOdgWLCeQCmczg6otDikHMUEUQkAUCTUqpRRMYDeFYpNdJwrICevnHmfdBF+0EcTfVrT1x4d4/4horeBmJRmHwwTua8drJzkukcFDOeLphawHMmiEKELc0UKQYBWCIi3wP4B4AbDOcJ6OkbZ94KPwUzAHic8UPnj7uvrC4uZU+YY1EYpZXAYzoDxZSb3Hnu+02HIIpWLJopIiil1iqlRlnD1Y1RSi0xnak1T9848xcAnmhtHo8zfsiC8ffvq4tP3R2mWBRmfcqV03QGijl3ufPc/2c6BFE0YtFMFGRP3zjzHOirdgXsX+hxxB05f9y9VbXx3XeFPhmFW49KcBxdMuExd577GtMhiKINi2aiIHr6xpknAHgbQJvPZFeOuMELxt1bXZvQfWfokpEJyXVINZ2BYpIA+K87z93aiERE1E4smomC5OkbZx4FIB9of+uicrgGLzjh3rqahJ47gp+MTIlrRB/TGShmOQG85s5zn246CFG0YNFMFARP3zizF3TB3Kujy1AO1+ELT7inviax5/bgJSOTBEiNb9BXqCQyIB7A++48tzvcKxaR+W2Y5zkROboDyx4pIue0Yb6rReSpFu6rbO96iVg0E3XS0zfOTADwAYAhnV2WcrgOXzg2t6kmsffWTgcjW+hbBp7oSSYlA/jQnefu8A/6jlBKndiGea5XSv3YgcWPBBCwaCYKNhbNRJ3UWLvsAejL2QaFcjgPWzj2blQnsXCOBv1LVZnpDBTzBgN4J5xXDWxuyRWRKSIyS0TeEZFVIvKqiIh13ywRGW39+wwRWSAi34nI2yLS1Zo+RkTmi8j3IrJYRFIB3AfgMhFZLiKXichYa55l1v+HeUU5TEQ+E5HVInJPC1n/KCJLRGSFiNxrTUsWkXxrvStF5LIQvlwUIVg0E3XC4Ns//nORWj2mvvLjWcFcrnI4By4aczeqk/psCeZyKfzSS1BlOgMR9OW2/25o3aMA3AbgaABHAJjgfaeI9AZwF4DTlFLHAVgK4HciEg/gTQC3KqVGADgNQBWAuwG8qZQaqZR6E/pKr5OUUqOs+x7yWvxYAFdCt05f0lyke637DABDrflGAjheRCYBOAvAdmuY02MAfBacl4IiGYtmog7KyMm/QInjwffTfjJ5SZdkR2153lylGmuDtXzlcA5cOPYvzqqkfpuCtUwKv/Ri1WA6A5HlN+489y8NrHexUmqrUsoDYDmADJ/7x0EX1PNEZDmAqQAOBzAMwI7mcfmVUvuUUo1+lp8K4G0RWQk9Pv5wr/tmKKWKlVI1AN7DoUcFz7D+lgH4DkAmdBFdAOA0EXlERE5SSpV36JlTVGHRTNQBGTn5bgAvwxqLeX7P8ZM+7X18l5ry51YoT2XwrvInzvRFY++Mr+rCwjlS9StVAcfrJgqjp9x57pPCvM46r3834dAhOQW6uB1p/R2tlLrOmq7asPz7AXxttQifByDR6z7fx/veFgAPe617iFLqeaXUGgDHQxfPD4vI3W3IQVGORTNRO2Xk5PcB8BGArt7T1yUfedwb6ef2qax4aZOncefaoK1QnGmLxtyVUNklbWPQlklh06sCCaYzEHmJA/CuO889yHQQLwsBTBCRIQAgIl1E5CjobhfpIjLGmp4iIi4AFQBSvB6fCmCb9e+rfZZ9uoj0FJEkABcAmOdz/+cArvXqQz1ARPqKSDqAaqXUKwD+BuC44DxVimQsmonaISMn3wHgDRx6eBEAUBzfa/D0gT87srT6o+Kmuh+Dd6lvcfRfPOaOLpXJ6RuCtkwKi5Sag39cEdlAH+gRNexwxUqllNoDXey+LiIroIvoTKVUPYDLAPxTRL4HMAO6FflrAEc3nwgI4K/QrcHzoMen9jYX+qjgcgDvKqWW+qz8CwCvAVggIgUA3oEuyN0AFlvdRe4E8ECwnzhFHlGqLUc+iAgAMnLycwH4PQPbm0M1NVy8/YP56ZKOuC6nTA5aAOXZPWbptIqUqm1HBm2ZFFJNgu0/y3Glm85B5MdbBVMLjI0KYRWp5yuleBSNIgJbmonaKCMn/1QAf2nLvB5xxr014KLJy+MbUFfxxmylPP5OXmk/cfRdMjqnW0XXw9YFZXkUcg6FvqJPgCKym0vdee47TaxYRGYAKGDBTJGELc1EbZCRk98f+vBev/Y+NrNi9ZLTSpY2JKb8fLg4ElODEkh59o7+9q+l3Sq3DA3K8iikfnWzc3dpivQ1nYPIDwXgrIKpBV+YDkJkd2xpJgogIyffCeB1dKBgBoBVKcPGvNn/9D5VFdNXeZpKgzPusjh6Lz3+Tz33pRy+JijLo5DqV4Zi0xmIWiAAXnLnufmjjigAFs1Egd0DfWGADtuT0Hfo9IGXHFle9fbWpoaNK4KSShy9lh73x97l3QavDsryKGTSSlSF6QxEregHIM+d5+bwiEStYNFM1IqMnPzToc+c7rQaZ5feLx52xXE76r8pbaxZ5DvsUceI9Px21O/7lnU7ojAoy6OQGFCsgnbRG6IQOQvA70yHILIzFs1ELcjIyU8D8AqC+DlpEmfC6wMumVzg2tNQX/nRLBWMkwpEenw36ndppalDfgxCRAqBtJI2XaCByLSH3Hnu402HILIrFs1EfmTk5AuAVwGEpJ/fl31OnfJVt7TE2oqXv1GqoabTCxTpvmzkbQNKuw/9IQjxKMj6livfsWOJ7CgewBvuPHey6SBEdsSimci/3wI4OZQrWNntmHHv9p3Yp2rf9OXKU7m70wsUSV024taBJd2HrQxCPAqi1ErY4SISRG0xBMDjpkMQ2RGLZiIfGTn5QwA8HI517UhMy3p5wAWDyytfX+dp3NH5kTBEUpeP+O2gkh6ZBUGIR0HSpQ7BGWqQKDx+6c5zZ5sOQWQ3LJqJvFiXyX4RCF/LYKWra/8XBl4+amftFzsb635Y3OkFinRbfuzNGcU9soIzSgd1WlwT+pjOQNROz7vz3L1NhyCyExbNRAe7DcDEcK+0yeFKenXAJSetwtqqhuqvZnd6gSIp3x970xF7ew7/PgjxwurOHTswcd1anL9xw/5pZU1NuG7LZpy1YT2u27IZ5U1Nfh/7cmkJzt+4Aedt3ICXSkr2T39sz25csHEjcnZs3z/to/JyvFxa4m8xQSdAt8R6VRmWlREFRz8A/zEdgshOWDQTWTJy8o8C8ICxACLyab8zT57dpYurtuLNrzt96W2Rrivcvx6yp5d7eXAChseFqan4z8DDDpr2XHExxnVJxmdHHIlxXZLxXMmh1wpZW1eHt8vK8ObhGXg/YzBmVVWiqL4eFU1NWFZTgw8GD0aTAtbU1aLW48H7+8pxefce4Xpa6FOGPWFbGVFwXOjOc19tOgSRXbBoJsL+bhnTASQZjoJl3UdOeL/3cX2qK/LmK09teacWJpJccMyvjtrT+9hlQYoXcqO7dEGq8+Bd08zKSlyQqrsFX5Caiq8qDm20XV9fhxFJSUhyOOASwZikLviqogIOARqUglIKdcoDFwQvlJTg5917IE7Cdy2HtFJVFraVEQXPY+48N7sXEYFFM1Gz3wMYbzpEs61JA495Je2cI/dVvlLgaSrZ1KmFiXQpGP7LzN29R34XpHhhV9zUiD4uFwCgj8uFkqZDG+GHxidgaXU1ypqaUOPxYE5VJXY0NiDZ4cQZXVPw001FGBAXhxSnEytra3BqSkpYn0N6MarDukKi4OgJ4FHTIYjsgEUzxbyMnPwsAPeZzuFrX1y3AS8OvGTk7pqPiprqN3Sub7JI0srh12ft6nPct0GKZztHJiTg+p69cN2Wzfjl1i0YlpAIl9WSfF2vXng/YzBu79sP/9i7Bzf37oN3ysrwf9u34V/Fe8OSL71ENYRlRUTBN9Wd555sOgSRaSyaKaZZFzH5L4BE01n8aXDEd315wKUnrfUsK2msWTi3UwsTSfrh6GuH7+p7/NIgxQubXk4X9jTq1uU9jY3o6XT5ne+i7t3xbsZgvDzocKQ6nTg8Lv6g+3+s1VezzoiPx4f7yvFE+gCsratDUX19aJ8AgH6lKnx9QYiC71l3njvOdAgik1g0U6z7BYAJpkO0SsTxcf9zTp6XWK/qKj/6ulOX3hZJ/CHrGveOfmOXBDFhyJ3ctSs+KNfduz8oL8cpXbv6na/YKqy3NzTgy8oKnNOt20H3/3PvHvy2d280KgWP9So6IKj1eEIX3tKzAgkhXwlR6GQB+IPpEEQmsWimmJWRk98NwCOmc7TV4h5jTvq4x9AeNRWvzlaqoeP9Y0USCjOvGrGj/7jOjwkdAn/Yvg0/27QJRfX1OHn9OrxbVoYbevXC/OoqnLVhPeZXV+H6Xr0AALsbG/CrrVv2P/bW7dtw7sYNuGnbVtzVtx9SnQeuXv1lRQWOSUxCX1ccujmdGJGUhJ9s3AgAyEwM/YGGlBqEtxM1UfD9xZ3nHmw6BJEp0plGK6JIlpGT/wT0uMwRpXt96abLdn6+KaXrxcPEkdKvwwtSqj5z9avL03cuGBvEeNSCJsGOn+W40kznIOqk/xVMLeDVAikmsaWZYlJGTv4xAG42naMjyuJ7HD59wIUj9la9u8rTuH1VhxckEr9q2JWjtqVNWBTEeNQCh0Jfh0f5vyoLUeQ4x53n/qnpEEQmsGimWPUUAP9nk0WAOmdCat7ASyZsaJi3vbGuoONFr0jc6qN+dtzW9JMWBjEe+SGAs0clL3BCUeHv7jy3/xMLiKIYi2aKORk5+T8DEPHDJylxuN5PO/eUxa7dtfVVX87q8IJE4tYMvWz0lgGTFwQvHfnTv1SF57rdRKE1EDYcppMo1Fg0U0zJyMnvCuBvpnME07xeJ07+X2q/lJqKt79SqqljYwGLuNYOuWTM5oEnzw9yPPKSVox9pjMQBckt7jz3CNMhiMKJRTPFmrsBpJsOEWxruw45/vV+4wdXVr42V3lqyjq0EBHXuiMvOmHTYafNC246ajagRNWZzkAUJE5E0OhDRMHAopliRkZO/mBE4GgZbVUc3+uI6enZI4qr3l7maSou6tBCRJzrj7hg3KbDTmfhHAL9S8DhiiianMkrBVIsYdFMseReAFF9RataZ1LPvIE/nbi57sv1TfXrlndoISLO9Uf8ZPzGw8/q3BUI6RB99qmo3v4oJj1sOgBRuLBopphgDTF3pekc4eARZ9zb6eef+p1jQ2lDzYJvOrQQEcfGjHNP3Hj4OSycgyi1Cl1MZyAKsvHuPPd5pkMQhQOLZooVDyDGtvdZvU86+fOuCQm1lZ98pZRq/3WiRRwbM86ZsCEju2OFNx2iSx26m85AFAIPuvPcMbV/pdjEjZyiXkZO/gkAfmI6hwmFKVlj3+pzzGFVlW98rVR9VbsXICJFh589cf3g81k4B4GrCX1MZyAKATeAK0yHIAo1Fs0UCx4yHcCkXQn9jspLO/3Ykqq3FirPvh3tXoCIbBp0xsR1R1wwJwTxYooAXZNqFYedo2h0rzvPzT77FNVYNFNUy8jJPw3AKaZzmFbtSu6Tl/6TCVtrP/3B07itsN0LEJHNg06ftPbIn7Jw7qS+5bwqIEWlIwDcYDoEUSixaKZo96DpAHbR5HAlvpF+/mkr1IrtjXXfd+iy2VsOO3XSmiGXzA52tliSVqLKTWcgCpG/uPPcPNmVohaLZopaGTn5FwIYazqH3czoM+XULxPrPHXVX83syOO3DpwyefXQy1g4d1B6CapNZyAKkf4AbjEdgihUWDRTNLvXdAC7Kkh1n/hOj4z+VZXvzejIpbe3DZg0edVRV7Bw7oD0YtVoOgNRCN3uznN3Nx2CKBRYNFNUysjJPwf6jG5qwfak9KNf6j/xmLKqt2cpT3VJux+fPmFy4bArZ4UgWlTrV6a436Vo1h3AraZDEIUCd94Urf5kOkAkqHSlpE1PP2fC9tpPlnqa9mxs7+N3pJ045cfMq2aFIFrU6lmBBNMZiELsN+48d6LpEETB5jIdgCjYMnLyxwKYbDpHpGh0xHV5Le3c08/eM+urhV9+3W3dzg29UpK6485Lnz9k3iVrv8SM5W8AABLiknDZSbcB/U+Ysre2Yt5/5jw5YV9TE27p3QenpaQAAG7athX39OuHvi6ORNWsay1STGcgCrG+AH4O4DnTQYiCiS3NFI3YytxeIvJp35NPS8w8etvUyRd929JsvVLScNv5T+COS57DWcf9HK/PeRwA8GXFvgmZR0xZ8/rhh+PFEt3T4+vKChydkMiC2UdCA3qZzkAUBv/nznOL6RBEwcSimaJKRk7+EAAXms4RqXaMuPzYhX0GdqmtL6n0d+ntI/oPR5cE3VA6uN/RKKvUQw47HS7Upx5x1NIhl88TARqVwkulpbi2Z8/wPoEIIAp9HB6eDEhR72gAZ5kOQRRMLJop2vwe3K47ZWfXQVnV8cmJ5VXvzWjt0tvzV32KowfpEf1GDzkFhVuX4qElb06YPOKy718vK8VPuqUiycG3wpcAjl77sNt0DqIw+J3pAETBxD7NFDUycvL7ArjadI5IVLPhW5R89R/A40GXYSfC44xzTU8/7cTLdn40t3/CGcfu2leW9sqsv2Lr3nU4d+y1GNR7KBas+hQ3nHkvHv/wVtTUVeLcMddgxOCJqK6rGJH77ZsN7wxMi7t75w7sa/Lg6p49MTIpyfTTtI3+papkT3dJN52DKMROc+e53QVTCwpMByEKBjYDUTT5LQCesd1OytOEkhnPou8l9yL9+mdQvW4RVGMDGhzxKa+mnX3a6sZvChIcZasvmXAzThlxCfZVFeO1OY/hl2feh1VbluKEo87A7y/4J776/i0AwMtfPwL34ElxL3U9ZvXRiYl4oH9/PLmHV472llaCStMZiMKErc0UNVg0U1TIyMnvAuA3pnNEovoda+Dqnoa47v0hzjh0OXIsPPX6onVKHM6P+51yRkG3fTvSU+vm1zfUYuGaL3DVyX9Gv+6HwelwoaGxDo1NDRAR7CzdhKJdhbhs4i1oSBk4bHXfcWtEgLpDu0fHtAHFqs50BqIwucKd5+5vOgRRMLB7BkWLywHwrLMOaKwohqtbHwDAno/+ipr1S6Hqa7D16alInXgl4GnEl8CU3Uf1XLZy06yK+sbalDfn/l0/WAHdu/bGojUzcMEJN+DFrx7EKSMuQXxcIkYPOQX/+fzuo86pLKm+s2fPLgafou30L4UynYEoTOIB3AzgLtNBiDqLRTNFi1+aDhAN+pz/J1SunIn6HWvQ8/QbD7pvIzDKMWx82YnVO1dfMvHhwSLOeO/7q+sqkJLUHZOG/wSvzX4M1XUVuHDcjTii//Au3cvWzsbyJzl2tqX3PsVx+CiW3OjOcz9YMLWgxnQQos5g9wyKeBk5+ccCOMF0jkjlSumFxn0H+hw3VeyFs6v/Rvu6hG7df+yVefjumo++Up7qYu/7Pv32ZZw56kosXTcTh/U5CldO+SM+XqIvkFLWfejkb0f9bo4CW1gBILUKyaYzEIVRLwBTTYcg6iwWzRQNbjAdIJLFpx2FxtLtaCjbCdXUgKrCOUga0vJvkEZnQuLLaWecvq7h66Wext3rAWB3+VaUVxVjaPoI1DfWQqz/Ghrr9z+uPPXISd+O+sM3LJyBpDp0N52BKMx+ZToAUWeJUjH//UURLCMnPwnAdoBFSGfUrF+Ckq/+CygPurpPR+qJl6Fi2f8AACmjzkFTZSl25N2mTxAUBxxxiUi//llMqvph5pjGtNS82a8ff97Ya9E3dSAqakrxn8/vRk19FbJHX41RR0w6aF0p+zZ9M/q7v04UIGavFqaA6sv+7GI/7xDy1Huw8eGNUI0Kqkmh25hu6HdhP+x6dxf2LdsHEYGzmxMDrx+IuB4H95ap21GHLc9s2X+7fk89+l7YF73P7I2db+1ExYoKJA1KwsBfDgQAlM4rRVNVE3qf0TuszzECjSiYWrDCdAiijmLRTBEtIyf/KgB5pnPEsqGV65aeXVlTkZA49uS2PialYvM3o7/960SBitnC+ZrbnOVVSZJqOke0UkrBU+eBM9EJ1aiw4aENSLsiDQkDEuBMcgIAimcUo3ZbLQZcPaDl5XgUVt+2GkfcfQScXZzY9OQmHHHHEdjyry3ok90H8f3isemJTcj4fQbEFbObc1s9VjC14A+mQxB1FLtnUKTjCYCGre06ZPRrPfoPqqye8bm/S2/7U5Ey6KQlo3PmKUjMjkXXtxwcvDqERATORF0cqybd2gzB/oIZADx1Hoi0XuhW/liJ+L7xiO8dDwh0y7VSUA0K4hTs/XQvep3eiwVz21zpznM7A89GZE8smiliZeTkHw1ggukcBOxN6HPk9H7Hjy6u+eRzpeoq2vKYyq4DJy4e/ef5sVo4p5WoctMZop3yKKz7yzqsumUVug7vii5H6h4xu97ZhVW/W4WyBWXoe2HfVpdRvqgcqeP0AQFnkhPdRnfD+rvXI653HBxdHKjZUINux3UL+XOJEv0BnGE6BFFHsWimSMYTAG2kxpnUKy/t5FM31n8119NUvq0tj6nqOmDiojF3LlCQplDns5v0YnD4rRATh2DI/UMw7PFhqNlQg9qttQCAfhf3Q+bjmeg+vjuKvypu8fGeRg8qllUgdcyBXjR9zumDIfcPQdrP0rD7vd3o+9O+KJldgs1Pb8buj3aH/DlFAY6iQRGLRTNFpIyc/DgAvzCdgw7mEWf8u/1OPvtbfP9jU8PmlW15THVy2oRFY+5aFGuFc3qJajSdIVY4k51IzkxGZcHBVy9PHZeKfUv3tfi4yhWVSDw8Ea7UQy9pULNJ/+ZJ6J+AsnllGHTTINRtrUPdTl7sMYCfuPPc7MtPEYlFM0Wq06HH/iQbmtVrzOmfJZZWNNQVzG3L/NXJ/U9cOPYvizziiJlCsm+Z4v43hBr3NaKpSv8O89R7dN/ktPiDitqKZRVISEtocRnlC8vRfVx3v/ftfm83+l7YF6pRAc0djBx6XdSqRACXmg5B1BHcaVOk4k7X5n5MOWr866kpvatr5s5oy/w1XfqduGjs3UtipXDuWYEk0xmiWWN5IzY+shFr71qL9feuR9fhXdFtZDfsensX1t65FmvvWovKlZVIuzINANBQ2oCix4v2P95T50HlD5Xodvyh/ZX3fbsPSYOTENcjDs5kJ5KGJGHtXWsBAEmD+La2AbtoUETikHMUcTJy8uMB7ALHZo4IyY1Vuy/f892SHomnnCbiarlZz5JYs3fhuMX3Hu9Qnqi+1HRtHFZd9QdXpukcRIYMKZhasN50CKL2YEszRaIzwII5YlS5kvtO7zf+1C11X32pPFV7A81fm9R73MKxud95xNEQjnymxDeyexHFtKtMByBqLxbNFIkuMx2A2qfJ4Up8s/+k7OXq2+88jbvXBZq/NqnXCQtOuHeZR5z1geaNVKLQ29Wkovb5EQVwlTvPzcGtKaKwaKaIkpGTnwDgfNM5qGO+7DXmjBnx23Y21q9bEmjeusSeYxeccO/3HnFF5XAEAkivfeAYZRSrMgCMNh2CqD1YNFOkOQsAryQQwVZ0y5z4Zoojqbbu25mB5q1L7DFm/rh7C5oc0Vk49ytVpaYzEBl0rukARO3BopkiDUfNiALbk9KOmd5zYGZZ7ez/KeVpdXzm+oTuoxeccF9Bk8NVG6584ZJegsrAcxFFLRbNFFFYNFPEyMjJTwRwnukcFBwVcd3SX+w7avL2uq8/U6qu5StMAKhPSB29YNz9PzQ54qLqKnrpxezTTDFtlDvPnW46BFFbsWimSHIGgBTTISh4Gh1xya/1G3/2D02L5nmayra0Nm99fLfj54+7v7DJEV8drnyhlsbOGRTbBEC26RBEbcWimSIJd67RSMTxae8xZ3/t2rihqWFrQWuzNsSnHDd/3H2ro6Vw7r1PRfVY1ERtwP06RQwWzRRJzjYdgELnu9TMye8k1zbV1RW2eunthviUUfPGP7C2yRFfFa5sodKtCsmmMxAZdpo7zx3wokdEdsCimSJCRk7+MQAOM52DQmtzlwEj83r2OLyibtHnrc3XGJc8Yt74B9Y3OhMi+kS6pHpepIdiXjKAk02HIGoLFs0UKdjKHCPK41IPe6HPsPE76+Z8olRjiyNmNMYlHzt/3AMbG50JFeHMF0xOD/qZzkBkAxxFgyICi2aKFGeZDkDhU+9I6PZK3+PPXtW08CvlqdzT0nyNcV3c88c/UNToTGx19A27EiCxazXHaqaYx37NFBFYNJPtZeTkdwEwwXQOCi8lDucnvY/P/saxtqCpcfealuZrdHVxzxv/wJYGZ1J5OPMFS79y7DWdgciwDHee+xjTIYgCYdFMkeAkADxRJEYt6p55ygdJ5fsaGjYubmmeJlfS8PnjH9jW4Iq8wjmtREVcZqIQYBcNsj0WzRQJTjcdgMzakDxw9Evd4ntX1Rd81dI8Ta7Eo+ePe2B7g6tLWRijddqAvSrqrnRI1AHsgke2x6KZIsFppgOQeSUJPY94odfA4/bUL8pXytPob54mV2LWvPEP7GxwJUdMP+G0Evh9LkQxZqw7z+0yHYKoNSyaydYycvJ7AzjWdA6yh1pnYo+X+gw/Y33T4s+Vp9ZvtwaPMyFz3vj7d9fHJZeEO19H9C1XTtMZiGwgCcBI0yGIWsOimexuPPSlVokAAB5xxr3fe0T2QseqxZ6m0s1+53EmDJs/7oG99XFdi8Odr716VCDRdAYimzjRdACi1rBoJrsbbzoA2dPc7sNO/zhxz/bGxu0r/N3vccYfNX/c/SV1cSktDllnB11r0c10BiKbYNFMtsaimexunOkAZF9rkg8b93KKSqptWDvb3/0eZ/zQBePu31cX3822hXNcI3qbzkBkEyyaydZYNJNtZeTkOwGMMZ2D7G1vQs+hz/XsOby0/vtPlVLK936PM+7IBePu21cXn7rbRL5AHEAvV6OqM52DyAYOc+e5B5gOQdQSFs1kZ8cA6Go6BNlfjbNL7xf7HHnKpqZv85VqqPG93+OIO3L+uHurauO77zKRL5De+2DLgp7IALY2k22xaCY7Y9cMarMmcSa83Xv4uUulcI7HU3lIEaoccYMXjLu3ujah+04T+VrTv5SX0iaysGgm22LRTHbGkwCp3WZ1H3rmpwk71zU17V3te59yuAYvOOHeupqEnjtMZGtJejEqTWcgsgkWzWRbLJrJztjSTB3yY/KAE1/tWuupa9iy0Pc+5XAdvvCEe+prEntuN5HNn/QS1WA6A5FNjHLnuTkMI9kSi2aypYyc/J4AjjKdgyLXroReWc93T8oob1g9w/c+5XAdvnBsblNNYu+tJrL56s/OGUTN4gCMNh2CyB8WzWRXY8GLmlAnVcUl93++V/rErY0Fh1x6Wzmchy0cezeqk8wXzr33qTjTGYhshF00yJZYNJNd8dLZFBRNDlfS672OPOd7+XGG8tSWed+nHM6Bi8bcLdVJff1eWTBculVzlBgiLyNNByDyh0Uz2dXRpgNQFBGRGd2PPHtG/NYVnqayIu+7lMM5YOHYu1xVSf02GUqHxHr0MLVuIhvKNB2AyB8WzWRXw00HoOjzfdcBk95IrqxoaNy9/KA7xJm+aOxd8VVdzBTOTg/6mlgvkU0Nc+e52T2PbIdFM9lORk6+gC0NFCLbEnu5n0919K5q3DzroDvEkbZozF0JlV3SNoY7kwAJ3apUcbjXS2RTXQAMMh2CyBeLZrKjQeCVACmEKuKSB/63Z+ronU1rDr70tjj6Lx5zR5fK5PQN4c7UrwwsmokOYMMJ2Q6LZrIjds2gkGtwxHd9uefAMwux5lOlGqr33yGOfotH/7lrRfKA9eHMk16iysO5PiKbY9FMtsOimeyIJwFSeIg48nsMOmdW3NbFHk/VrgPTHX2XjM7pVtH1sHXhipJerGrDtS6iCMCimWyHRTPZEYtmCqulXftPeSepfHtjU2nh/oni6LPk+D9135cyaG04MqSVoCkc6yGKEFmmAxD5YtFMdsTuGRR2m5J6jHqxW2OX2qadC/ZPFEfvpcf9sWd5SsbqUK+/b7lyhnodRBGELc1kOyyayY7YwkBGlMV1Pfxf3ZOyips2fbF/ojh6fXvcH/qUdRu8KpTr7l6JpFAunyjC9HPnububDkHkjUUz2UpGTn5fACmmc1DsanDGd3+xZ+9T1qoN/1OqqQEAINLzu1G/71/W7YjCAA/vsORapIZq2UQRig0oZCssmsluBpoOQKTE4fqgR9o58+K2zfao2lIAgEj370b9Lq00dciPoVhnfCN6h2K5RBGMXTTIVlg0k90cZjoAUbMFXfuc9kFi6bomT6W+4IlI92UjbxtQ2n3oD8FelwA94ho5ggaRl2GmAxB5Y9FMdsOWZrKV9Undx0zvWuupayr9DgAgkrpsxK0DS7oPWxnsdfUpx67AcxHFDF4VkGyFRTPZDYtmsp2S+OQj/93dkVHu2TULACCSunzEbweV9MgsCOZ6+peosmAujyjCpZsOQOSNRTPZDYtmsqU6Z3zP53okT9iktn2mlPJApNvyY2/OKO6RtSJY60gvQVWwlkUUBVg0k62waCa7YZ9msi2POOPe6tHzrCWu7V95VEMVRFK+P/amI/b2HP59MJafXqwagrEcoiiRZjoAkTcWzWQ3bGkm25ud0vP0TxJLV3g8tTsg0nWF+9dD9vRyL+/scvuXdT4bURTp6s5zdzMdgqgZi2aymwGmAxC1xeqklPEvd63e1+Cp/BEiyQXH/Oqo3b1HLOvMMnvtU/HBykcUJdhFg2yDRTPZRkZOfh8AiaZzELXV7vikYf9Jbepd5SmbD5EuK4ffkLm798jvOrq8btXoGsx8RFGgv+kARM1YNJOdcOdIEafaGd/3X91dx+1Qe2ZAJGnl8OuzdvU57tuOLCuxHj2DnY8owvGiP2QbLJrJTrqbDkDUER6HM/GVHl1PX+7c/YUHHtcPR187fFff45e2dzkOhb5QSoUiI1GEYtFMtsGimewk1XQAos6YkZJyxhcJZYs9aKj6Iesa945+Y5e05/ECxHWvwt5Q5SOKQCyayTZYNJOd8CxpingFXbpMeD25emcj6rYVZl41Ykf/cYvb8/h+pSyaibywaCbbYNFMdsKWZooK2+MThv83pT6pFjUrC4f9fOT2/uPbXDinlaiKUGYjijAsmsk2WDSTnbBopqhR6YpLeybVk7lXKuetGnblqG1pExe25XEDSlRtqLMRRZBepgMQNWPRTHbC7hkUVZoczi4vpjqnFDr3zV419LJRW9MnBSyc00rgCUc2ogiRZDoAUTOX6QBEXtjSTNFHRD7pFn/ajuqKOWrIxccqcSw4bNus8S3N3qdccb9MdAAv+EO2wZZmshO2NFPU+rZL/KS3u1ZvWjXkggGbB54yv6X5uleyZY3IC4tmsg0WzWQnbGmmqLY53jXiuW618sOR56VsOuy0ef7mSa7j54DIC4tmsg0WzWQnbGmmqLfP6Trs2dSGjO+OPAubDjv9kMI5rhF9TOQisikWzWQbLJrJTuJMByAKhwaHI+U/3dS4GUPPqC0adOZc7/sESI1vUNWmshHZDItmsg0WzWQnYjoAUdg4xPluNzn1lWGnNm4YdPoc77v6lmG3qVhENsOimWyDRTPZCYtmijnzkh1THht+etcNA6fMap7Wv1SVmUtEZCssmsk2WDSTnbBoppi0IcFx3F0jsg9fnzbuKwBIL0GV6UxENsGimWyDRTPZCYtmilmlcTL4d2MuOn5NX/dX6cWqwXQeIptg0Uy2waKZ7IRFM8W0eod0v2381Mnr0geVQLFwJgKLZrIRFs1ERDbSRWpqH01dNO7Trdt3j66pnQPFkTQopjndeW7WKmQL3BDJTtjSTDHvv3GPfesST/rAxqYBL+7cPWnO5m21p1dVzxalSk1nIzKEl5YnW2DRTHbCopli2mhZXTje8eNE72k9PJ6ej+/eO3nBpq1xl+6rmO1QaoepfEQGeAqmFtSbDkEEsGgme2HRTDHLAU9TXvwjEIHT3/3JSnX9S3Hp5CVFW3r9urR8bpxSG8OdkcgAdk8i22DRTHbSaDoAkSn3uF6amyy1WYHmiwfif1NWPnFp0ZbD79xbsrCLx/NjOPIRGcLhF8k2WDSTnVSaDkBkwgDs2XGV84vj2/MYB+C4vKJy3KJNW49+fNee73o2NS0LVT4ig1g0k22waCY7qTAdgMiENxPu3yKCrh19/OnVNcfN3rxt1Is7dv14WEPDQijlCWY+IoNYNJNtsGgmO2FLM8Wcnzm/WjxQ9o4NxrJG19Yd/b+tO8a9u23npqy6+rlQiidQUaRj0Uy2waKZ7IQtzRRTklFTcb/rxcOCvdyjGhoGv7V958QvtmwvHldTMxtK8QcpRSoWzWQbLJrJTlg0U0x5Pv5vy1ziSQvV8tOamtL+u3PP5G82b2s4q7JqtihVHKp1EYUIi2ayDRbNZCcsmilmjJXCH0+QwomB5+y87h5Pj0f3FE9etGlr0s/KK+Y4ldoejvUSBQGLZrINFs1kJzyETDHBAU/Ti/F/FZHw7oOTlOpyR0nppCVFW/rcXFI2L96j1odz/UQdwKKZbINFM9kJW5opJtzrmj43WeoCjskcKnFA3K/K901YumnLEffsLV6c7PH8YCoLUQAsmsk2WDSTnbBopqg3UPZs/7nzy3aNyRwqAsjFFVVjF27aOvwfu/Z837uxaanpTEQ+WDSTbbhMByDyss90ANMa9+3B3vzH0VRZChEHuo48E91G/wR7PnwEDSVbAQCe2io4EpORfs0/2/RYACid9SJqNnyL+L6D0fvc3wMAKlfOhKe2Yv88FB5vxt+3VQRBGWIumE6urhlxcvU2LE+IX3VXn16lm1yuEyDChhUyjY0pZBssmslOdpoOYJzDiR4nX4eE/kPgqavGjrzbkJgxCn1+cvv+WUpmPgdHQnKbH+tK6YW6bYVIv/Yp7Pn4UdTvKYKrexqqVn6JvpfcF8YnR1c6v1w0QIpPMJ2jNSPr6jM/2boDG+Jcm+7s02vzyvj4sRBJMJ2LYhZPWiXbYCsC2UnM7xxdXXsiof8QAIAjoQvieh2GpooDo4QppVC9ai6Ssya147EC1dQIpRRUYz3E4cS+xe8h5fjzIU7+bg6XZNRU3OeaPsh0jrY6oqHx8Ne37zrpyy3byyZU18yCUmzxIxO2mg5A1IxFM9nJbgANpkPYRWP5LtTv2oCE9GH7p9Vt/QHO5O6I6zmgzY91JHRBl2EnYsf0W+BK7QdJSEb9jjXoMnRcqJ8CeXkh/tFlzhCOyRwq/Zqa+v1r154pczdv9WTrsZ73ms5EMWWb6QBEzUQpZToD0X4ZOfmbAQT9CmmRxlNfg12v5SB1/GXoMuzE/dOLP38acT3S0G3sT9v92P3L+PQfSDkuG3U716F24zLE9c1A9xMvD8nzIO0E+fHHN+IfyAz3EHOhUCtS888eqUte7ZZyRJPIQNN5KOp1LZhawJMByRYifgdOUSfmWxVUUyP2vP8Qko+eclDRqzxNqF6zAF0yD+2aEeixzep36WF5XT0GoGrlTPS5IAcNezahoSTmX/aQ0WMyP+qMhoIZABKVSvpjSdmkpUVb+t9WUjY/weNZazoTRa0yFsxkJ1GxE6eoEtP9mpVSKP7074jrdRi6jb3woPtqi5YjrtdAuLr1bvdjm5V98wpSJ14JeBoB5dETxQHVWBfU50EH3O96YW4XqRsWeM7I4gJc15XvO3HJpq1D7ttTvCSlyVNgOhNFHfZnJlth0Ux2E9NNnnXbfkTVD1+jdvMKbH/xt9j+4m9Rs34JAKCqcM4hJwA2VhRj19v3BHwsAFSvWYD4/kPhSukFR2JXJKRnYvvzNwECxPc9InxPMoYcJru3XeGcOdp0jlASQC6srBozf/NW99M7d3/ft7GRYz1TsLBoJlthn2aylYyc/NsBTDOdgygY5ifcvDhdSmw3JnOoFcTHr7mzT6+9G+NcJ0DEaToPRaznCqYW3GA6BFEztjST3cR09wyKHr9wfrEwFgtmAHDX1x/10bYdJ368dce2Y2vrvoFStaYzUURiSzPZCotmspuY7p5B0aErqvfluvIyTOcwLaOxcdCrO3adNHPLtopJeqznmL/qJ7ULi2ayFRbNZDdFpgMQddaL8Y8ud4rqbzqHXfRp8vR5eteeKfM2b1U/qaicLUrtMZ2JIgKLZrIVFs1kN0UA6k2HIOqocY4ffhgtqyeazmFH3Twq9YG9JZOXbNqScnXZvm9cSm02nYlsjUUz2QqLZrKVomnZHgDrTecg6ggnmhpfiHvUFS1jModKgkLi70vLTlpatGXAH4pL5yd6PKtNZyLbUQA2mQ5B5I07drKjNaYDEHXEA64X5nWR+qgbkzlUnIBz6r6KE5ds2jrsoT17l6Y2Na0wnYlso6hgakGl6RBE3lg00yFE5DkROdr6d5GI9Lb+Ha4dGItmijiDZNfWy51fjzGdI1KdV1k9eu7mbcf+a+fugv6NjUvA8VBjHS+WQ7bDopkOoZS6Xin1o8EIqwyum6hD3oy/f4cIupjOEekm1NS6Z2zZPuaN7bvWHVlfPw9KNZrOREawaCbbYdEcw0QkQ0RWiUieiKwQkXdEpIuIzBKRFq9iJiJpIjJHRJaLyEoROSnI0X4I8vKIQmqq8/OFaVLCVuYgGl5fP/SDbTsn5G/dsXNUbe0cKFVjOhOFFbvqkO2waKZhAP6jlDoWwD4Av2nDY64A8LlSaiSAEQCWBzmTyVZuonbpiup9d7teGmw6R7Qa1Ng48KUduyfN2ryt6uSq6llQqtx0JgoLtjST7bBopi1KqXnWv18B0JahspYAuEZEcgG4lVIVwQxUNC27AsCWYC6TKFSmx/91uVNUP9M5ol0vj6f3P3bvnbJg01bHTysqZzuU2mU6E4VMHYC1pkMQ+WLRTL4n2wQ8+UYpNQfAJOir970sIleFIBe7aJDtTXCsXHm8rOGYzGHUVamUe/eWTF5StKX7DWXl37iU4rBk0aewYGoB+7KT7bBopkEiMt76988AzA30ABE5HMBupdR/ATwP4LgQ5OKhObI1J5oan4v7WzzHZDYjHki4pbT8pG+Lthx2e3HpgiSPhycQRw/u/8mWuLOnQgBTRWQFgJ4Anm3DY6YAWC4iywBcBODvIci1OATLJAqah1zPz0uS+qNM54h1DsDx830V4xdv2pr5yO6933ZvalpuOhN1Gk8CJFtymQ5AxnmUUjf6TJvS/A+lVIbXv7ta/88DkBfiXItCvHyiDjtcdm691DmLo2XYzDlV1cefU1WNRYkJP9zdu1fVdpdzDETEdC5qN7Y0ky2xpZlsqWha9hYAO0znIPLnzfj7d3JMZvs6obZu+Odbt499e/vODUfV1c+DUg2mM1G7sGgmW2LRHMOUUkVKqWNM52gFu2iQ7Vzr/HRBfyltcRxzso/M+oYj392+c8KnW7fvHl1TOwdKVZvORAGVFEwt2G46BJE/LJrJzthFg2wlBVXld7peOdJ0DmqfgY1NA17cuXvS7M3bak6rqp4lSpWazkQt4n6fbItFM9kZW5rJVvLiH1nhFNXXdA7qmJ4eT68n9FjPcZfuq5jtUIpdwOxntukARC1h0Ux2tgSAx3QIIkCPyTxK1nFM5iiQrFTXvxSXTl5StKXXjaXl38QptdF0JtpvjukARC0RpQJey4LImIyc/B8AHG06B8U2FxobCxKu35gk9UNNZ6Hg8wCet1K6Ln6iZ/du1Q4H9zfmVAPoXjC1gCduki2xpZnsjv3byLiHXc/NY8EcvRyA4/KKynGLNm09+rFde5b1bGpaZjpTjJrPgpnsjEUz2d1C0wEotmXIji0XO+eMNZ2DwuOM6ppRszdvG/XCjl0/DmxoWAil2EUsfNifmWyNRTPZ3UzTASi2vRl//y4RJJnOQeE1prbu6E+37hj37radm7Lq6udCqXrTmWIAi2ayNRbNZGtF07LXAeBJOmTEdc7/LegnZRyTOYYd1dAw+K3tOyd+vnV78Qk1tbOhVKXpTFGqFhwxiWyORTNFghmmA1Ds6YbK8jtcrw4xnYPsIb2xKe25nbsnf7N5W8NZlVWzRali05mizMKCqQV1pkMQtYZFM0UCFs0Udi/pMZn7mM5B9tLd4+nx6J7iyYs2bU36WXnFHKdSvHpdcLBrBtkei2aKBDPB8ZopjE5yrCgYIes5JjO1KEmpLneUlE5aUrSlz02lZfPiPWq96UwRjuMzk+1xnGaKCBk5+YsBjDGdg6KfC40NKxOuK0qUBg4xR22mAPVuSvKSv/XskVzlcAw3nSfC1EOPz1xjOghRa9jSTJGCXTQoLB6J++98FszUXgLIxRVVYxdu2jr8yV17lvdubPrWdKYIsogFM0UCFs0UKb4wHYCi32DZvvmnjm84JjN1yqnVNSO/3rLt+Je371x1eEPDAo71HNCHpgMQtQWLZooUCwBUmQ5B0e3N+Pv3cExmCpaRdfWZn2zdMf7DbTu2DK+r+4ZjPbfofdMBiNqCRTNFhKJp2fUAZpnOQdHrl85P5veV8uNN56Doc0RD4+FvbN910owt20tOrK6ZDaUqTGeykRUFUws2mA5B1BYsmimSfGA6AEWnVFSW3e56nf2YKaT6NzX1//euPZPnbt7qya6smiVK7TWdyQbYykwRg0UzRZL3ATSaDkHR56X4aQUck5nCJdWjUqftKZ6yeNPW5F+U75vjVGqr6UwGvWc6AFFbccg5iigZOflfAjjVdA6KHlMcy1e8GPdXtwjEdBaKTY1AY15qt0XPdu/Wt87hiKUjHhsKphYcaToEUVuxpZkizTumA1D0cKGx4V9xTySzYCaTXIDruvJ9E5Zs2jrkvj3FS1KaPAWmM4UJu2ZQRGHRTJHmPfDqgBQkj8b9e36iNLCli2xBALmwsmrM/M1b3U/t3L2ib2PjUtOZQoxFM0UUFs0UUYqmZe8G8I3pHBT5jpDtmy5wzDvBdA4ifybX1B771Zbto1/dvnN1Rn3DfCjVZDpTkO2CHkqUKGKwaKZIxC4a1Glvxt+/VwSJpnMQtebYuvphH2/bceLHW3dsO7a27hsoVWs6U5B8WDC1gEcNKaKwaKZI9C4AnsFKHfYr58fz+nBMZoogGY2Ng17dseukr7Zs33eSHut5n+lMncSuGRRxOHoGRaSMnPy5ACaYzkGRpzsqSr9LuLHJIaq36SxEHbXPIeWP9Oyx7OOuycOVSKQNl1gOoG/B1AJeIZEiCluaKVK9ZToARaaX46f9wIKZIl03j0p9cG/JlCWbtqRcXbbvG5dSm01naoc3WTBTJGLRTJHqVQDc6VK7nOxY9v0xspFHKChqJCgk/r607KSlRVsG/K6kdH6ix7PGdKY2eM50AKKOYPcMilgZOflvArjUdA6KDHForF+ZcN2WBA4xR1Hu465dlk7r2SNun9M5wnQWP74vmFow0nQIoo5gSzNFsudNB6DI8be4f81nwUyx4LzK6tHzNm8b8ezO3Sv6NzYugb1ax7jfpojFopki2ZcANpkOQfY3VLYWne+YP850DqJwmlhTe+yMLdvHvLF917oj6+vnQ6lGw5FqAbxiOANRh7FopohVNC3bA+BF0znI/l6Pf6CEYzJTrBpeXz/0g207T8zfumPnqNraOVCqxlCUdwumFpQaWjdRp7Fopkj3InhZbWrFr50fzust+44znYPItEGNjQNf2rF70tdbtlVOqaqeDaXKwxyBJwBSROOJgBTxMnLyPwNwpukcZD8ck5moZZUiFY/26vHtB12Tszwi/UK8urUFUwuOCvE6iEKKLc0UDXhiCfn1SvzDK1kwE/nXVamUe/eWTFlStKX79WXl37iUCuU5Ii+EcNlEYcGimaLBhwD2mg5B9nKq49vlxziKTjKdg8ju4oGEW0vLT/q2aMthtxeXLkjyeFYFeRWNAKYHeZlEYcfuGRQVMnLyHwHwJ9M5yB70mMzXbk2QxiNMZyGKRP9L7vLtw716OMuczpFBWNyHBVMLLgjCcoiMYkszRYt/AmgwHYLs4bG4ZxewYCbquHOqqo//ZvO2kf/dsWtlekPj4k6O9fzfoAUjMohFM0WFomnZWwG8aToHmTdUthad51jAMZmJgmBcbd0xn2/dPvbt7Ts3HFVXPxdKtbdxYi2AT0ORjSjcWDRTNHnMdAAy7434+0tFkGA6B1E0yaxvOPLd7Tsnfrp1++7RNbVzoFR1Gx/6eMHUAg4LSlGBRTNFjaJp2csBfGU6B5lzs/P9eb2kYpTpHETRamBj04AXd+6eNHvztprTqqpni1Jlrcy+BzwBkKIIi2aKNmxtjlE9sK/kd653Mk3nIIoFPT2eXk/s3jt5waatrkv2Vcx2KLXDz2xPFUwtqA17OKIQ4egZFHUycvJXAhhuOgeFV378n+cOd2yaaDoHUSyqB+r/2z118fPduw1oEBkMoBrAoIKpBcWmsxEFC1uaKRo9bjoAhdepjm+Xs2AmMiceiL+prHzi0qIth9+5t2Th4Q0NT7BgpmjDlmaKOhk5+fEANgHobzoLhV48GuoKEq7bniCNg01nISIA+mImQ5FbXmQ6CFEwsaWZok7RtOx66HGbKQY8EffMQhbMRLbyKgtmikYsmilaPQWAhwaj3DDZvPEcxyKOyUxkHx4AD5sOQRQKLJopKhVNy94H4FHTOSi0Xo9/sJxjMhPZyrvILV9tOgRRKLBopmj2TwA7TYeg0Pit8715PaVipOkcRLSfAvCA6RBEocKimaJW0bTsavAwYVTqifLi/3O9m2U6BxEd5DXklq8wHYIoVFg0U7T7N4AtpkNQcL0a/9Aqh6iepnMQ0X71AP5iOgRRKLFopqhWNC27DsD9pnNQ8JzhWLIsy7FlgukcRHSQfyO3fKPpEEShxKKZYsGLANabDkGdF4+Guqfi/tnddA4iOkgl2JeZYgCLZop6RdOyGwHkms5Bnfdk3NML4zkmM5HdPIbc8t2mQxCFGotmihWvAfjRdAjquEzZvOFsx+LxpnMQ0UF2A/ib6RBE4cCimWJC0bRsD4A/ms5BHaXU6/EPVIgg3nQSIjrIA8gtrzQdgigcWDRTzCialv0/AP8znYPa7zbXu/N6SOUI0zmI6CAboUcoIooJLJop1twGPTQSRYheKN97i/O94aZzENEh7kRuOfenFDNYNFNMKZqWvRbAk6ZzUNu9Gv/Qaoegh+kcRHSQWcgtf910CKJwYtFMseh+ANtNh6DAznIs+i6TYzIT2U0DgJtMhyAKNxbNFHOKpmVXArjddA5qXQLqa/8R9zSv+kdkP08it5yjEVHMYdFMMaloWvYrAOabzkEt+3vcU4vipTHDdA4iOshWAPeaDkFkAotmimW/BeAxHYIOlSWb1p/pWMoxmYns5/+QW15lOgSRCSyaKWYVTcv+DsDzpnOQL6Vej3+gkmMyE9nO58gtf8d0CCJTWDRTrMuBvqIV2cT/ud6Z212qOCYzkb3UAbjZdAgik1g0U0wrmpZdAt1Ng2ygN8r2/Nb5vtt0DiI6xF+RW77OdAgik1g0U8wrmpb9FoAPTOcg4LX4B9c6BN1N5yCig6wF8LDpEESmsWgm0n4DoMx0iFh2jmPRd0c5tp1oOgcRHaQJwFTklteYDkJkGotmIgBF07J3APi96RyxKgH1tU/GPdXLdA4iOsTfkFu+wHQIIjtg0UxkKZqW/QKAT03niEX/jPvnwnhpOtx0jmi0pdyDk/OqkPV0JYY/U4m/L6zbf98/F9Vj2FN6+p9m1Pp9/N8X1uGYZ/Q8T3o99vYZtTj22Upc9f6BBsiXv68/aPkU8VYCuNt0CCK7cJkOQGQzN0B/UXQ3nCNmHC1F6093fMtLZYeIywE8dkYijktzoqJO4fj/VOH0I13YVanw4eoGrLgxGQkuwe6qQ4csX7m7Cf/9rgGLb0hGvBM465VqZA91oW+yA/O3NmHFr7viyveqUbCrCUN6OjD9+wZ8dmUXA8+SQqABwC+QW15vOgiRXbClmchL0bTsbQBuNZ0jdij1WvyDVSKIM50kWqWlOHBcmhMAkJIgyOrjwLZ9Cs8urUfOxAQkuAQA0Df50K+Dwj0ejBvoRJc4gcshmHy4C++vaoRDgPomBaUUahqAOCfw6Px63DI2HnFOCevzo5C5H7nly02HILITFs1EPoqmZb8E4EPTOWLBH1xvze0uVceazhEriso8WLajCScMdGJNsQffbGrECc9VYvL0KizZ1nTI/Mf0dWDOpiYUV3tQ3aDwv3WN2FLuQUqC4KKsOIz6dxUGd3cgNUGwZHsTfpLJ3z5RYgk4WgbRIdg9g8i/6wGMBjDAdJBo1Rtle37j/JBjModJZb3CRW9V48mzEtEtQdDoAUprgYXXJWPJdg8ufacaG27pCpEDLcVZfZy4fUI8Tn+5Gl3jBSP6OeBy6Pv/NCEBf5qQAAC4/qMa3DclAc99V48v1jfi2H5O3DUpwcjzpE6rBXAVcssbTQchshu2NBP5UTQtey+AK6CHW6IQeD3+gTUckzk8Gpp0wXylOw4/zdKtwQO7CX6a5YKIYOwAJxwC7K1Whzz2uuPi8d2vumLONcnomSQY2uvgr41lO/RH5KheDrz0fQPeuqQLVu5uwtpifnQi1B3ILV9lOgSRHbFoJmpB0bTsOQDuM50jGp3rWPDtUMd2nvwXBkopXPdRLbJ6O/G78Qdafy/IjMPMjboxcU1xE+qbgN5dDu2P3HyC4OZyD94rbMTPjjm4C8Zfvq7DfScnoMEDNFk1t0OA6oYQPSEKpf8BeNJ0CCK7YvcMotY9AGAygFNMB4kWiaireSLumT6mc8SKeVua8PKKBrj7OjDyX5UAgIdOTcC1o+Jw7Ye1OOaZSsQ7gbwLkiAi2F7hwfUf1eJ/1igYF71Vg+JqhTgn8PQ5ieiRdKCw/mBVA8akO5Geottfxg90wv1sJY7t58CI/s7wP1nqjM3Qo2UceriBiAAAohQ/H0StycjJ7w/gewB9TWeJBs/F/W32ac7vJpvOQUT7NQA4Cbnli0wHIbIzds8gCqBoWvZOAD8HwF+YnTRcNq471fEdL5VNZC9/YMFMFBiLZqI2KJqWPQPANNM5IptSr8U/WM0xmYls5R3klv/DdAiiSMCimajt7gYwz3SISPUn15tzU6WaYzIT2cdaANeZDkEUKdinmagdMnLyBwBYCqC/6SyRpC9K9yxKuCleBKmmsxARAKAGwDjklq8wHYQoUrClmagdrMtsXwCgznCUiPJa/ANrWTAT2crNLJiJ2odFM1E7FU3LXgTgBtM5IsV5jvlLhzh28OQ/Ivt4FrnlL5gOQRRpWDQTdUDRtOyXAfzVdA67S0RdzeNxz3KoPiL7+ALALaZDEEUiFs1EHfdnAB+bDmFnz8T9fXGcNA0ynYOIAAA/ArgUueWNpoMQRSIWzUQdVDQt2wPgSgArTWexo2Nl/dqTHct5qWwie9gD4FzklpebDkIUqVg0E3VC0bTsCgDnA9hrOou9KPVK/MO1InCZTkJEqANwAXLLN5oOQhTJWDQTdVLRtOyNAC6GvhQtAbjd9cbcblLtNp2DiAAA1yK3fL7pEESRjkUzURAUTcueDT2iRswPfN4PJbtvdH7Mi5gQ2cO9yC1/zXQIomjAopkoSIqmZecB+KPpHKa9Hv/Aeo7JTGQLryO3PNd0CKJowaKZKIiKpmU/BuAR0zlMucAxd+kRjp3jTecgIswAcLXpEETRhJfRJgqBjJz8/wK43nSOcEpCXfWKhOtL4qRpoOksRDFuHoAzkFtebToIUTRhSzNRaNwI4F3TIcLpmbgnl7BgJjJuGYBsFsxEwceimSgEiqZlN0GP4fyV6SzhMELWrZni+J5jMhOZtQrAmRyLmSg0WDQThUjRtGw9NiqwxHCUkBJ4PC/HP1zPMZmJjCoCcDpyy/eYDkIUrVg0E4VQ0bTsSgDnQLcARaU/u16f201qjjGdgyiG7QBwGnLLt5oOQhTNeCIgURhk5OSnQXfVyDKdJZj6o2TXgoSbEznEHJExJQAmI7d8pekgRNGOLc1EYVA0LXsHgCkAouqL7fX4BzawYCYypgzAWSyYicKDRTNRmBRNy94N4GQAyw1HCYoLHd8sGcwxmYlM2QPgZOSWR/U5E0R2wu4ZRGGWkZPfA8DnAMaYztJRSairLki4rsQlHg4xRxR+26H7MBeaDkIUS9jSTBRmRdOySwGcBmCB6Swd9a+4J5awYCYyogjASSyYicKPRTORAUXTsvcBOAPAN6aztNdIWbd6kmMFx2QmCr810AXzBtNBiGIRi2YiQ6zh6M4CMNN0lrayxmRu5JjMRGFXAGASh5UjModFM5FBRdOyqwGcC+ADw1Ha5E7Xq3NTpGa46RxEMWYJgCnILd9lOghRLGPRTGRY0bTsGgAXAfin6SytSUPxzuucn440nYMoxsyBPumvxHQQoljH0TOIbCQjJ/93AP4GQExn8TU7/raFhzt2jzOdgyiGvA7gGuSW15kOQkRsaSaylaJp2Y8DuBRAreks3i52zl7MgpkorKYBuJIFM5F9sKWZyIYycvInAPgQQC/TWbqgtmpFwvWlHGKOKCyaAPwGueX/MR2EiA7GlmYiGyqalj0PwIkAjA8t9e+4x5eyYCYKi30AzmXBTGRPLJqJbKpoWvYaAOMBLDaVYZSsXT3RsXKiqfUTxZCNAMYjt/wz00GIyD8WzUQ2VjQtezeAKQBeDve6rTGZm0TgDPe6iWLMXABjkVv+o+kgRNQy9mkmihAZOfk3AXgCQFw41ne366U517o+mxSOdRHFsOeh+zDXmw5CRK1j0UwUQTJy8k8E8DaA9FCuJx17d8xLuKWrCFJCuR6iGFYD4Cbklr9oOggRtQ27ZxBFkKJp2fMBHA/gm1Cu5434+zezYCYKmXXQ/ZdZMBNFEBbNRBGmaFr2TgCnAPh7KJZ/qfPrxYMce04IxbKJCO8DGI3c8u9NByGi9mH3DKIIlpGTfwWA/wLoEozlJaOm8vuEG/a5xBPS7h9EMagRwJ+RW/4300GIqGPY0kwUwYqmZb8GYByAVcFY3n/iHv+WBTNR0O0AcCoLZqLIxqKZKMIVTcsuAHAcgGc6s5zRsrrwRMcPHJOZKLi+BnAccsvnmA5CRJ3D7hlEUSQjJ/9sAC8C6NeexzngaSpIuH5NstRmhSYZUcypBXAHgCeRW84vWqIowJZmoihSNC37UwBuAB+253F3u16ax4KZKGi+hW5dfoIFM1H0YEszUZTKyMm/AfpiKMmtzTcAe3bMTbiVYzITdV4jgIcB3I/c8gbTYYgouFg0E0WxjJz8oQBeATC2pXm+ib910WEcYo6os9YA+AVyyxebDkJEocHuGURRrGha9loAEwDkAjjkMr2XO2eyYCbqHAXgKQAjWTATRTe2NBPFiIyc/OHQYzqPB/aPyVzhEk+a2WREEWsjgF8it/xL00GIKPTY0kwUI4qmZf8AYCKAmwFUPBf32HcsmIk6pB7AgwCGs2Amih1saSaKQZk576X/mHDN3x2Ci01nIYowMwHchNzyoFxQiIgiB4tmoliWm5oN3R8zw3ASIrvbBeD3yC1/1XQQIjKD3TOIYllueT6Ao6GHyeIQWUSH8kBfbTOTBTNRbGNLMxFpualDATwC4ELTUYhs4lsAv0Zu+RLTQYjIPBbNRHSw3NSJAB5DK2M7E0W5TQDuAvAqr+hHRM1YNBPRoXJTBcBl0N02MsyGIQqbEuhRMZ5Gbnmd6TBEZC8smomoZbmpCQB+C+BOAN3NhiEKmVoAfwcwDbnlZYazEJFNsWgmosByU3sCuBvAbwDEGU5DFCweAHkA7kZu+VbTYYjI3lg0E1Hb5aZmAMgBcA2AeLNhiDolH0AOcstXmg5CRJGBRTMRtV9u6kAAfwJwPYAkw2mI2soD4H0ADyG3/DvTYYgosrBoJqKOy03tB+APAH4NINlwGqKWNAJ4FbrPMq/kR0QdwqKZiDovN7U3gP8DcDOAbobTEDWrBfA8gEeRW77JdBgiimwsmokoeHJTu0OPtvEbAP3NhqEYVgHgWQCPI7d8l+kwRBQdWDQTUfDlpsYBuBi6gB5vOA3Fjg0A/gXgvxw6joiCjUUzEYVWbupx0N02fgYg0XAaij4e6JEwngHwOa/gR0ShwqKZiMIjN7UX9GgbvwZwuOE0FPl2Q/dX/jf7KxNROLBoJqLwyk11AjgPwC8BnAHAaTYQRZi50K3K7yK3vN50GCKKHSyaicgcPWTdzwD8AsBxhtOQfW0G8DqAV3gxEiIyhUUzEdlDburR0MXzFQAGGU5D5hUDeBvAawDmsq8yEZnGopmI7CU3VQBMhi6gLwbHfY4l1QA+hC6UP0dueYPhPERE+7FoJiL7yk1NBHA6gPMBnAuO/RyNagB8CeBNAB8gt7zKcB4iIr9YNBNRZNAt0GOhTyI8H4DbbCDqhF0APgHwEYAZyC2vMZyHiCggFs1EFJlyUzOgi+fzAUwCEGc0D7XGA2AxgE+tv6Xso0xEkYZFMxFFvtzUbtCF82Tr7zhwKDvT1gP4BsAXAL5Abnmx4TxERJ3CopmIok9uagqACdAF9BQAowG4TEaKch4AK6CL5G+gR7vYYTYSEVFwsWgmouiXm5oM4EToIno0gFEA+hrNFNlqASxBc4EMzEduebnZSEREocWimYhiU27qAOji2fsvw2Qkm9oB4HuvvxUAViO3vNFoKiKiMGPRTETULDe1B4CR0H2ijwYwFMBRAPoZTBUuZQA2ACiALox1kZxbvtdkKCIiu2DRTEQUiO4jfRSAI6Fbowd7/R0GIMlYtrarBlAEYKPPn56WW15mKhgRUSRg0UxE1Fm6z3RfAH2sP3//7gWgC4BEAAnW/5v/2jJcXiOAegAN1v/rAVQB2At9yWnfP+/pu5FbvrvzT5SIKHaxaCYiMi031YEDBXQC9GgU3gVyA8c1JiIyi0UzEREREVEADtMBiIiIiIjsjkUzEREREVEALJqJiIiIiAJg0UxEREREFACLZiIiIiKiAFg0ExFR1BKR6SJysekcRBT5WDQTEREREQXAopmIiGxDRK4SkRUi8r2IvCwih4vIV9a0r0RkkDXfdBH5h4jMF5ENza3Joj0lIj+KSD70FRmbl32qiCwTkQIReUFEEqzpRSLykIgsEJGlInKciHwuIutF5EZrnjQRmSMiy0VkpYicZODlISKDWDQTEZEtiMhwAHcCOEUpNQLArQCeAvCSUupYAK8C+IfXQ9IATARwLoBp1rQLAQwD4AZwA4ATrWUnApgO4DKllBuAC8CvvZa1RSk1HsA31nwXAxgH4D7r/isAfK6UGglgBIDlwXnWRBQpWDQTEZFdnALgHaXUXgBQSpUAGA/gNev+l6GL5GYfKKU8SqkfAfSzpk0C8LpSqkkptR3ATGv6MAAblVJrrNt51rzNPrL+XwBgkVKqQim1B0CtiHQHsATANSKSC8CtlKoIyjMmoojBopmIiOxCAKgA83jfX+fzWH/z+Lvfn+ZleXyW6wHgUkrNgS6ytwF4WUSuCrA8IooyLJqJiMguvgJwqYj0AgAR6QlgPoDLrfuvBDA3wDLmALhcRJwikgbgZGv6KgAZIjLEuv0LALPbGkxEDgewWyn1XwDPAziurY8loujgMh2AiIgIAJRSP4jIgwBmi0gTgGUAbgHwgoj8EcAeANcEWMz70N08CgCsgVUYK6VqReQaAG+LiAu6u8W/2hFvCoA/ikgDgEoAbGkmijGiVKAjYUREREREsY3dM4iIiIiIAmDRTEREREQUAItmIiIiIqIAWDQTEREREQXAopmIiIiIKAAWzUREREREAbBoJiIiIiIKgEUzEREREVEALJqJiIiIiAJg0UxEREREFACLZiIiIiKiAFg0ExEREREFwKKZiIiIiCiA/wcHTBJqESCZu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Google Shape;201;p28"/>
          <p:cNvSpPr txBox="1"/>
          <p:nvPr/>
        </p:nvSpPr>
        <p:spPr>
          <a:xfrm>
            <a:off x="926932" y="1124373"/>
            <a:ext cx="8962748" cy="454596"/>
          </a:xfrm>
          <a:prstGeom prst="rect">
            <a:avLst/>
          </a:prstGeom>
          <a:noFill/>
          <a:ln>
            <a:noFill/>
          </a:ln>
        </p:spPr>
        <p:txBody>
          <a:bodyPr spcFirstLastPara="1" wrap="square" lIns="0" tIns="31100" rIns="0" bIns="0" anchor="t" anchorCtr="0">
            <a:spAutoFit/>
          </a:bodyPr>
          <a:lstStyle/>
          <a:p>
            <a:pPr marL="342900" lvl="0" indent="-342900">
              <a:lnSpc>
                <a:spcPct val="125000"/>
              </a:lnSpc>
              <a:buSzPts val="2200"/>
              <a:buFont typeface="Wingdings" panose="05000000000000000000" pitchFamily="2" charset="2"/>
              <a:buChar char="Ø"/>
            </a:pPr>
            <a:r>
              <a:rPr lang="en-US" sz="2200" b="1" dirty="0">
                <a:solidFill>
                  <a:srgbClr val="4A4A45"/>
                </a:solidFill>
                <a:latin typeface="Lato"/>
                <a:ea typeface="Lato"/>
                <a:cs typeface="Lato"/>
                <a:sym typeface="Lato"/>
              </a:rPr>
              <a:t>Total FP Methods vs Women Eligible for FP Over Time</a:t>
            </a:r>
            <a:endParaRPr lang="en-US" sz="2200" b="1" dirty="0" smtClean="0">
              <a:solidFill>
                <a:srgbClr val="4A4A45"/>
              </a:solidFill>
              <a:latin typeface="Lato"/>
              <a:ea typeface="Lato"/>
              <a:cs typeface="Lato"/>
              <a:sym typeface="Lato"/>
            </a:endParaRPr>
          </a:p>
        </p:txBody>
      </p:sp>
      <p:pic>
        <p:nvPicPr>
          <p:cNvPr id="4" name="Picture 3"/>
          <p:cNvPicPr>
            <a:picLocks noChangeAspect="1"/>
          </p:cNvPicPr>
          <p:nvPr/>
        </p:nvPicPr>
        <p:blipFill>
          <a:blip r:embed="rId3"/>
          <a:stretch>
            <a:fillRect/>
          </a:stretch>
        </p:blipFill>
        <p:spPr>
          <a:xfrm>
            <a:off x="2243679" y="1845087"/>
            <a:ext cx="9690100" cy="5770509"/>
          </a:xfrm>
          <a:prstGeom prst="rect">
            <a:avLst/>
          </a:prstGeom>
        </p:spPr>
      </p:pic>
    </p:spTree>
    <p:extLst>
      <p:ext uri="{BB962C8B-B14F-4D97-AF65-F5344CB8AC3E}">
        <p14:creationId xmlns:p14="http://schemas.microsoft.com/office/powerpoint/2010/main" val="707780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9" name="Google Shape;199;p28"/>
          <p:cNvSpPr txBox="1">
            <a:spLocks noGrp="1"/>
          </p:cNvSpPr>
          <p:nvPr>
            <p:ph type="title"/>
          </p:nvPr>
        </p:nvSpPr>
        <p:spPr>
          <a:xfrm>
            <a:off x="3533352" y="330061"/>
            <a:ext cx="7110755" cy="557840"/>
          </a:xfrm>
          <a:prstGeom prst="rect">
            <a:avLst/>
          </a:prstGeom>
          <a:noFill/>
          <a:ln>
            <a:noFill/>
          </a:ln>
        </p:spPr>
        <p:txBody>
          <a:bodyPr spcFirstLastPara="1" wrap="square" lIns="0" tIns="11425" rIns="0" bIns="0" anchor="t" anchorCtr="0">
            <a:spAutoFit/>
          </a:bodyPr>
          <a:lstStyle/>
          <a:p>
            <a:pPr marL="12700" lvl="0"/>
            <a:r>
              <a:rPr lang="en-US" sz="3550" b="1" dirty="0">
                <a:solidFill>
                  <a:srgbClr val="282824"/>
                </a:solidFill>
                <a:latin typeface="Lato"/>
                <a:ea typeface="Lato"/>
                <a:cs typeface="Lato"/>
                <a:sym typeface="Lato"/>
              </a:rPr>
              <a:t>Exploratory Data Analysis (EDA)</a:t>
            </a:r>
            <a:endParaRPr sz="3550" b="1" dirty="0">
              <a:solidFill>
                <a:srgbClr val="282824"/>
              </a:solidFill>
              <a:latin typeface="Lato"/>
              <a:ea typeface="Lato"/>
              <a:cs typeface="Lato"/>
              <a:sym typeface="Lato"/>
            </a:endParaRPr>
          </a:p>
        </p:txBody>
      </p:sp>
      <p:sp>
        <p:nvSpPr>
          <p:cNvPr id="206" name="Google Shape;206;p28"/>
          <p:cNvSpPr/>
          <p:nvPr/>
        </p:nvSpPr>
        <p:spPr>
          <a:xfrm>
            <a:off x="12959226" y="7577665"/>
            <a:ext cx="1600200" cy="6096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8"/>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13</a:t>
            </a:fld>
            <a:endParaRPr dirty="0"/>
          </a:p>
        </p:txBody>
      </p:sp>
      <p:sp>
        <p:nvSpPr>
          <p:cNvPr id="2" name="AutoShape 2" descr="data:image/png;base64,iVBORw0KGgoAAAANSUhEUgAAAs0AAAHkCAYAAADFBBLiAAAAOXRFWHRTb2Z0d2FyZQBNYXRwbG90bGliIHZlcnNpb24zLjMuMSwgaHR0cHM6Ly9tYXRwbG90bGliLm9yZy/d3fzzAAAACXBIWXMAAAsTAAALEwEAmpwYAACIdUlEQVR4nO3deXwTZf4H8M83SS9KKTe0IBYFacUIKCAIAt5H1dX1XN0Vz113ddXfXnbV1Xrjuh6767GHB/W+764HioDcoCBFy025z170vvL8/nimEELa9EjyTJLP21dfkslk5pNkMvnmmWeeEaUUiIiIiIioZQ7TAYiIiIiI7I5FMxERERFRACyaiYiIiIgCYNFMRERERBQAi2YiIiIiogBYNBMRERERBRCwaBaRq0VEWX9H+bl/itf9p7U3gIjMEpFZ7X1ce5YpIiNFJFdEegZzPe3Ic4eIbBaRRhFZ3sp8uSJyip/p00Vka4gzer+Pvn/Xe83nPb1RRDaIyAsiMjCU+drK5GtoradIRKaHej3hJCIZ1vt9dRvmDerzb8v+wSvf9a3NF2otbXt2IiIXi8i7IrJJRGpEZLWIPCwiKX7m7SEiz4nIXhGpEpEvRcTtZ76HROQLESluaTsRkRQReUtE1lnLKhORRSLy8xA91Q6x8ucGmOdUEXlFRNZbr+F6EXlWRPr6mTdRRB4VkR3WvAtEZJLPPEeJyN9FZIWIVFrzfiQiIwLkOFFEPFZmV4eecAQL5+fe+n7MFZG21EzdrXmPC3WuSGG9V7kicoSf+4pE5JUwrL9N32GBtKeluQLAL/xMv8q6r6N+Y/0Fk+8yRwK4B0DYi2YRGQvgQQBvAJgE/69hs3sAmP7SvQXAeJ+/D33mmW5NnwLgcQA/AfCViCSFLWXL7PAaRpsd0O93vukgNhcJ294fADQBuAPAWQCeBfBrADO8CwIREQAfWfP8FsBFAOIAfO3nB/JvASQB+KSV9cYDaATwMIDzAVwBYBWAl0Xk/zr/tMLqRgC9ADwA/fo0P6eFItLVZ97nAdwA4G4A50J/lj4XkZFe85wB4GQAeQDOg/7u6gNgkYgc7y+AiMQB+DeAXcF5ShTAFOjPd1tqpu7WvCyaD8iAfk0OKZojTXt+nb4H4OcicreyrohiFUkXAXgXwNUdCaCU+rEjj/NHRBKUUnXBXGYQZFn//5dSaoPRJG1TqJRaGGCebV7zzBWRCuhC+mzo7YQMav4cBGt51rICbRMUGc5TSu3xuj1bREqgC7YpAGZa088HMBHAKUqprwFARBYA2AjgT9A/rpulKqU8IjIEuhHlEEqpYuhC2dv/RB+9vBbAE516VuH1Gz+v4RoAswFcCuAFALBaiq8AcK1S6kVr2mwAPwC4D/o1BnSDytPK60pjIjITQBGAW+H/Nf0jALHWdUfQnlkQBXs/ZIL146TRBjkEQJxSqt50lljXnpbmlwEcDr0jbXYhACd00XwQERkjIu+IyFavw4AP+bZG+jv8KiLDROR96xBejYgsFJGzfObJtZrbjxGRz0WkEsBbvsu0muNftB62Vg50LcgQkQIRed9P9uauCme29oKIyFjrkGWldcjxK6tlef9zgy4mAWB9a4f+RKR5h3mnV8Zcn3lGicg3IlItImtF5EY/yxksIq+KyB4RqROR5SJyYWvPIwiWWP8f0tIMcqCbz4miD9NWiMguEfmzdf9ZIrLMeh2X+GthEZGfWttCtbVtvC0ig7zuD9Zr2Or76jXfrdahpVoRWSoiJ/mZp7+I5InIduv92CEin4ifQ7k+j1Mi8qCI3On1GZojB7dQNW/rc0XkPOv1q4N1lKUN2+efRKReRHr5Wf+PIvKB9W+/h7ba8vyt+dq0TYrI5SKyyprnhw5st/Ei8riI7Lbe309EJMPPem4Qke+t3HtF5Hnx6rplPe5Lr9vilb2L1/RXRWSx9e9Wtz0RmWy9/hXWe/G5iBzjJ1ur27g1T5Ho7gGXi0ihtbylIjLRd3m+fIq9Zs2f3wFe084HsL25YLYeWw7gY+gjS97L9ARabyuKATQEmsl6rjOt96HS2tan+plPicgDInKLiGy0Xu/ZIjLcZz6nNd8O67We5TtPS9r5GjYAeNPrsY3QRfKZIpJgTdurfC7Na73Wa3yW15z9SAB3Qn/OA7521mP+YG0n8V7T3hWfbpXWZ6NRRLp5TQu47QbYD7Xp8+8nc1v3nU4Ruc+6v0xEPhafoyEiEme930Wi93lF1u04r3ma93O/EZG/ish2AHUAnoRuJQWAhubPdwuZM6B/WALAf732BVd7zdOez/i1IrIKQD2AbAnC96ifzNNFf8eMFpH5cqBey7bu/52VZ5+IfCgifXwe7xKRP8uBffd2EXlMRBKt+6cAaN6PzPB6Tab4LCfg/kxEfi4H77tfFpE0n3m6iMgzoruLVYrIRwAO6T4qukadYc1XLbqr6TOBXi8opVr9g25BVtAF0SwA//G67zPoYnqKNc9pXvddBOAu6ENSk6E/QDsBvOGz/FkAZnndTgewB8AGAD+HPlz1GfQhxbO95su11rke+pf2KQCm+C4T+jDX/da8FwMYZ/0l4MBOJ90n0+vW+qWV1+VYADUAvrWWexH0jrMGwAhrnqMBPGSt+0JrvQNbWN44a74XvTIOtO6bDmAfgEIAvwJwOoDXrPlP9lrGYQB2A1hpvXZnQrdEeACcH+B9bn4Pz4A+AtH85/SZTwF4wGdatjX9l23YjtYC+AuA06APLyoAjwAoAHC5tb38CGALgHivx99ozfsCgHMAXGa9HhsBpATxNQz4vlrzXee1rrMA3AxgK4ByANO95psB/eV3JXT3nEsA/AtARoD3Q1mvwTwAF1jPdzV0kdHT5/Oz23odrrXex2Pb8jygP2tN0C1n3us+3lr/RdbtDOv21R14/m3aJq3twQNdlGVDby+boQ9nzwrwWjXn2+L1+Gusx66BbqFpnnca9Gf+Meht/RoA2wAsgrWtA/gdgGoACdbtEVa2WgBneC1rO4BH2rDtZUO3Vn0IXXD+BMB8AKUADmvPNm7NVwRgk/V+Xgz9mVkGoAxA90D7dD+vX/N6R3tNWwjgcz/z/smat6uf+4b4bid+5hHo/UovAL+03our2pDxDuj99RnWtnKf9dgb/XxuigB8Dl20Xmy9fusAuLzmu996T/9mLfMO6O8SBSC3A6/hWdZjL/aa9gaA1X7mvdSad3gry+sJoArAU37u+wJAnvXvXGtZrgD5jrPmm+T1Puy1tvOHvOZ7HcAir9tt3XZnwf9+qDPfSa3uO3Hgc18EvS8/G8BU63nN9lnWa9bzuM96v++xtp/X/OxHtgH4APpz9RPrOTxn3TcB1ue7hcwJ0N/1Cvq7v3lf0KcDn/Ft1uv2MwCnAjgSnfwebSHzdOjvxh+t9+4sAN9A7+8ew4F96rXWfG/5PP4N6G31bivPb6H3Re9a93eD/uwq677m16Rbe/Zn0PsLZa3vHADXQ29ba+C1P4KuSeuhf1ieAeBR6O+S/fsmAF0BlEDXludBb69Xw6u+bfH1asPOoPlNGmK9aKUAEgGkQW+Ep8NP0dzCjvLn0B+WXj4ftllet/9mLXeI1zQndMHwnde0XGudt/pZn+8y9z8Hn/lSrI3gL17TekP/uswJ8Lq84+dN7Wa9Ee95TbveWndGG15rBZ+C1Guj9i3uEqB3Dt4/Yp6H/sHRy+fxMwAsD7Du5vfQ92+rn4wPWu9nIvTGXwj9oUlvZfnN78HdXtNc0Bt9A4DBXtPPt+ad7LWBlwN4wWeZGdAfjtuC+BoGfF+hj9BsAfCZzzous9Yx3WtaJYBbAr33LWwLewEk+zzfBgD3+2zrHgAjO7h9zgCwwOexT1rzJXit13uH057n36ZtEvrHwY8AHF7TTrCWN8v39fGzHSg/j59gTb/Oa74m723QZ74LrNujfLa/2wCssDI/bE3LtOY5qw3b3joAX/lM62a9v092YBsvgt4P9/CaNtpa/xXt3M4GQH8GZ/hMXwOfBg5revP+7DA/97WlaL4ZB/Yt9fD5wdbGzA7ofcd/AXzv53OzFgf/ULrYmn6idbsH9OfyXz6PvR0dKJqhv0dWWdufd2H+BYCFfuY/zVrPSa0s81Xogtb3O+vn0J/NvtbtXLStaHZYj7vHuj0Ser/xBLw+/9A/NKe1Z9u1ps2C//1QZ76TWt134sDn3rdA/oM1Pd26fYy/9xW6UU8BONZned/Bp8Gsra+zz3Ku95ne3s94NYD+PvNejQ5+j7aSdzq8flBZ0461pq2GV8MZ9DlMDTjQwHCSNd9VPsu80po+0ro9BS3UiGjD/gy6BtwF4Gufx0605rvFuj0Meh+f4zPfszj4O6x5+ccGej99/9o75Nzb0IXGedaLshPAV/5mFJFuIvKIiKyHLkIboH8BCIChraxjEvSOZl3zBKVUE/Qv4JHeh40s77fzOeynlKoA8AqA6+XASTDXWBlfDPDwSQA+UUqVeS1vH/TJM5M7mqkV1ergQ6V10F8O3od1zgLwPwDl1iETl+izqj8HMMLPa+fPTQDGeP2d42eeO6DfzxoAC6x/n6OU2t6G5X/q9RwaoXfKa5RSG73mWWX9/zDr/+Ohd9Sv+jyvrda8B52N3oq2vIZteV8HWn9v+Sz/XRza/20JgD+K7srgFhFpY1YA+J9SqsorRxF0C+B4n/mKlFLLfaa1dft8GcA4ERkK6ENt0C0Vb6mW+yO25/kH3CZFxAm9rb2jvA71K6UWQe9Q28r38fOgt5Hm1+t06OLBdztaBP3juXk7+h66wGg+qe8U6L6+M32mNUC3yLTIel2P9LPOaujPTvM627uNL1BKlXrdLrD+PwhtJPqktQ+h37NrfO+G/lI55GFtXX4L3oR+r8+Gbr37p4j8KtCDRGSoiLwuItugX/cG6AJ+mJ/ZZyilvLst+L42bgDJOHT7faPNz+JALhf0d9MAAJdb+7T9d6MDr6F1qP0KADd7fw+K7kL0GIA7lFK725PT+lzMwcHb7wro12C06NFNjgbQH1a/9nZsu8387Yc6853U1n2n7wnKvu93c07fERqab/t+X3+grMoqyNr7GV+olNrZwrI68j3amiql1Bw/j/3Sqr+8p7ugG00B/f7WA3jX5zl9Yd3f1u/mQPuzYQD6Qv+Y3E8pNRe6lbr5PTwBeh8f6LO9FrpR6d9Wl4+2vEYA2jlOs1VkfgA9AsRVAF5VLfdnexH6UMQ/oL+sxkAXZIBuoWxJT+hfu752Qu9sevhM9zdvezwD/cacY30ofwngfaVUoLOSW8vpmzEYSv1Mq8PBr2Vf6PelwefvUev+Q/qu+rFGKbXU62+Fn3legH4/RwHorZQ6Vik1u4PPo76FacCB59bch+1LHPrc3Gjb8/K3buDQ17At72vzDuOgbcTaeRX7PO4y6EL1T9BfUttE5G5pw9BFvsv3mubbz9Ff3rZun+9CHyVoHvrrDAD9oIvplrTn+bdlm+wNPTJDS8+3rQK9Xs3b0To/ebpZWZoLjNkATrYK+knQffK+BnC89UV/MoAl3j9qWtC8zuf9rPNcHNh227uNl3jf8PqB09q+dT+rv+FH0Gezn6mU8h2OsQT+Rxtq3nb8fZYCUkrtsfYrnymlfgO9nf1NvPqW+snaFbplcgSAHOjWrTHQ+6EEPw8p8bnt+9r43X793G6V9RnOg245vsDPvjLQa+ibE6LPsXgIwF1KqRd87n7AyviW6GHNuuPAc0oVkeQAkWdC/0BOgt5+v4YuTGuhX9OTobe3edb8bd12m/nb33TmO6mt+85A73fze+Cbb6fP/WhhvmBp72e8tRwd+R5tTZn3DXXghMO2fDfHQx8V8H4+zT/q2vrdHGh/1tJ7COj3sfn+Nn22lT5n4GToLnbPANgsIitF5KJAQTsytuNL0L/sHNB9bQ5h7ZB/An045O9e0w8Z49OPEuhfu776Q/9q9/2AdOoXoVJqpYh8A93PtRb6EGPAlo8AOQ/ZGYZJMXTL1yMt3N+WluC22KGUWhqkZbVFcyF2NfSZ5746M+Shr7a8r80f3H7eM1i/sA/aSVgtQjcBuElEhkH3ubsX+pDlswGy9Gth2jafaf4+A23aPpVSVaJPhr0Sup/fzwFssFppW9Lm54+2bZON0Dvalp7vplay+M7rb9pyryyA/mHgr+jzLvi/hu4qNhH68Pts6O2sCrpVYwp0X8JAmpf5Z+gvS1/1PvNdjRBv41aB+i6AsdCHSwv8zPYD9Ovk62gAm5VSlUGKsxT6M9EPusXNn/HQJ6GfZLUsAdi/vXWE9/br/Vr7235a8y/owu5ipZS/I64/ALhQRLoopaq9ph8N/b6v855ZRH4B/QX+mFLqQT/LOxq6uPL9YQro7hIfQp//0JKvoQucSdbff5RSjdb33ykABgNY7PVDsK3bbjN/+6EOfyd1ct/prXl/1x+63zq8bjdnPGjV7Vh2e7T3Mx6qHMFUjAM/uvwJVs3h/R766g+9HwEO/mx7j1Z2yGfbOipykbUfGQ29nb8lIiOUUitbCtKRnc4M6KbvMqWUvzce0L/+nTj0zN6r27D82QBuE5EM63A0rNaeywAss1q726v5V0tL4wg/A32opgd0S+vMFubzzZktIinNmURfIOA86P5dHVHfSsa2+Az6C+YHpVRNJ5ZjN/OhdyhDlFJ5Aebt7GvYlvd1K3Sf3v3DS1kuQiufKaXUagB3WK1Jh4yc4Mc5IpLc/CUm+szscdAnswXjeTR7GXo4yTOhf+w+ita15/m3aZsUkSUALhaR3OajVyJyAnR/v7YWzb6PnwDdjWSBdf8M6H6Xg5RSMwIsq7nA+Av0uRRl1jK/gR4GrDcODM/WzN+2txq6i8lwpVRr71t7tvEOs1rpXoU+sShbtTy85EcArhGRyc1HkawW9vOgT6oKlsnQrVStdTdoHrFk//eJiPSAzyge7bAC+sfPpTj4Pby8rQsQkcegu4dMVUp90MJsH0EXeZdAt0g3F/qXAfjCu/uT6NEkXgTwnFLqDy0s7zboMYC9XQ1dTJ6GwC3lK6ELzj9Cd09pPhw/E/pH82HQ34XN2rrttiYo30kd2Hd6az4Kejn0+TjNrrT+PweBedcQgWqQluqNsHzGw+wz6HMBUlv44dgsUA0WyGro7fty6CMfAAARORH6B/Vj1qRF0Pv4S3Hw92SLn23rCOlCEfkLdD/wLOjPil/tLpqt/i1+W5i95ikXkYUAfi8iO6B/BV8LP8Pn+PEE9I5ghojcA93X8DcAjoI+g7MjmsdtvklE8qB3viu8DkG8C33y0wQAv2/jMu+HPkT1lYg8Av2r8HboHfx9nciZLSKfQbeEbW9jP+FmdwNYDGCOiDwFvcPrAb2TOUIpdW0HcxmllNonIn8E8LTo4W4+hT6hYgD0l+4spVTzF3lnX8OA76vSY9LeC+A5EXkRur/UEOhfqvuaFyQiqdAtNK9C9wVrgP6i74EDfb5aUwPgCxF5FPqH6L3W8p8IxvPw8iV0i8Dz1v2tXp2prc/f0tZt8h7o1+QDEfk39Kg39+LAIdS2SPF5/MPQfddesnKvt16Lp6yWq9nQrSSHQXche665z7t1BGo3dHHp/SOiuQW6DgeK8WZ+tz0RuQnAh6KH+3oLen/YD8CJ0K22j7dzG++Mp6GLuAcBVInIOK/7tnp10/jIen6vWLlKod9fAfBX7wWKyGTo17u5FWi06CFAoZR6x5rnV9A/+L6E/tHVC/qL7WLok3ZaG392PvR29bT1nZAMfRLXXgCp7X0BlFJlIvIE9PCAFdDb3RjoEWECEpHboUdYeQF6GFPv13CPUmq9tZ7lIvImgCet1v2N0BeSGYwDBRtEXyHwdehifrrP8uqUUsual+cnyxTrn7N9+lP7e95K9DCol0B3LSq37voaB7bxr33mD7jttrZOdPA7KQj7zv2UUj+IyOsAcq0fLfOhC/m/AHi9hS6IvppriN+LyKcAmlo52roLugX2chFp/oG2USlVHKbPeNgopWZZr+07IvI49HvtgW7sOAfA7UqpNdAnFjcCuFb0uPB10CPLtKkRVCnVJCJ3Q/dBfgX6O2oA9H5sLaxz0JRSq0XkNQD3WQ0ES6D37QedmyUi50J3xf0A+nOZDD32fAUO3a8fEibQmaBXw8/IEz7zTIHPmZHWi/apFWI3gKdwYGiyKV7zzcKhZ0QOs55MOfSX2kJ4naWuApzNCp/RM6xp90Af1m6Cn9EsoA+11sLnLN8Ar80J0B/sSugPxlcAxvrM057RMyZADxFWC6+zfaHPbt3axuc5EPoEm23QLV87oFvYfh5g3Ye8hy3Mp+BnhICObkfWc5jrMy0D/s8+Pgd6p74PuqBcB/3FdXSQX8OA76s1363QraC10IeHJkJ/KUy37k+wtqsfrGXtg/4QBxzhAAdGKbkDusiohT7MOTLQ69fe52HN+6i1zvl+7mt+P65uz/Nv7zYJ/WN8NfQO9QfooZsOeX9ayfcb6LO790CfrJQPr7PJveb/BfQ+pcp6bQqh908DfeZ7E4eOkNE8ssYhmVra9qz7xkNfMa/Uur8I+sfG+A5s40UAXmlhm8kN8FoV4dARcpS/x0L3E3wB+tBotbX9jGjhM+R3mV7znAh9QtgO6/3dZm2b2W3cf5wCPQxVDfQh9ltgfQf4eQ18h8Rs3j6u9prmhO4jvNNa5izo7g9teQ1bfL44dNtPsrbJndb7vghe33/WPLmtLK8oQJbmxwYc1cGa/9fW/N4jZDSPrFELINHPYwJuu2h9P9Tu7yS0Yd+Jlr8npuDQOiPOer83QRfgm6zbcYGW57W9PA1dy3h8tzs/818AXWg3+Nn2OvMZvxqd/B71s8zp8P/d6O+zdMj6re3nVugTqGuh67bvoX9cp3rN9yvoLhON3u9PK8/V3z7p59ay66B/mLwMIM1nni7Q3XdKrG3nIxwYIelqa55h0Pv3jVbmPdD7pxMCfYbEWoAxIvIddB/Kiw1mcEFvuN8opVq7zDVRWIgePP9BpdRdprMQERFRx/o0B4WIHAF9SOJYBLePXHsydIM+THQF9CHax1p/BBERERHFImNFM/ThtV9A91kKfOnC0DgO+jDJbuiLpCw3lIOIiIiIbMx49wwiIiIiIrtr7xUBiYiIiIhiDotmIiIiIqIAWDQTtUBE/ikiH3fwsUpEcr1u51ojYrQ4Dx0Qi6+NiGRYz/vqDjz2auuxGSHINdLafv1dErotj29+Xte3Yd4iEZnekfWYJiITROQLEdktIvtE5DsRudZnnunWa+Hvb1WA5R8lIn8XkRUiUikiO0TkIxEZ4Wfe34vIVhHZJSIPi8+lp0XkBBGpEJHD/Tz2QxF5uqOvA1E0M3kiIJFticiR0ONKntjBRYxHy5cFJvJnB/R2sz7QjH7kW4/dEWjGDhgJPc79K/C6BDsdICLHQo87vRDADdDjWl8M4HkRSVBKNV/2+X7oy297y4C+uMlHAVZzBoCToa8u+B301QH/BGCRiExQSn1rZTkF+mpoN0FfJ+Hf0OOfT7fud0KPY/uQUsrf1TZzrWX+XekLUxCRhUUzkX+3AfhetXzVp1apli9PHHJWC+3VSqkMUxlimdXauxHAyUqpWW19nNKXVe7QdqOU2gM9QD+ZcTn0BTDOU0pVWtNmWK3AV0EXqVD6aoEH/SgSkdOtfwa6tPIbAJ5WXmfvi8hM6ItD3GqtBwDOBjBDKfUfa57J1rTp1v2/AZAIfWXLQyillonIcuh94G8CZCKKKeyeQeRDRBKgrzz0ms/0KdZh1Iusw6yl1mHYV0Wkl8+87e5eYB1+fd86vFsrIptF5G3r4jthISIjrAzFIlIjIqtF5M9e94uI/J81vd46RPyUNea593KUiDwgIreIyEbrUPBsERnuM5/Tmm+HiFSLyCzfebzmPUtEFli5ykXkA9GXw/aeZ5aIzLXmXW7Nu8w6HO0SkYesdZVY72Gy12NdInK/iKy3Xv+91rImBufVbZ346Z5hZdwqIqNE5BvrNVorIjf6PNZv9wwRuUFEvvd6Ps+LTzcL63nfLiI/WvPtEZHPRCTTyvKiNetaOdCVIMN67M3We1IiImUislBEslt4ivEi8ri1fVeLyCe+eVt4XQZbn7E9IlJnva8X+sxj+rMTD331txqf6WUI/D17FYBvlVI/tDaTUmqv8hnuSulLYa+BvqSwdxbvHFXQRTJEpB+A+wDcpJRqaGV1bwC4UkSSAmQniiksmokONQ760Oc3Ldz/JPQlOX8G4E4A5wN4Jwjr/QT6y+/XAM4EkAN9udCwfE5FZCyABQCOBPB/0Je9fxz6MrjNHrSmzQBwHvSlUq8GkC8+/Sahf3hkQ7eCXQNgEIAPfQqZXOhLhb8KfenZL+DnMLWInAXdBaESwGXQr9ExAOaKyACf2YdAXxZ8GoBLoC/J+xF0a1+alfc+AFdCdztodrv1vP8B/fpfA33p6A715Q2ibtA/4F4B8BPoywk/KyInt/YgEZkGPQb+l9Db6B8BnAXgU9GH6Ju9Af2+/g/6PbgB+hLAadCv+QPWfJdAdwHx7gaSAX2J5Eug35elAD4RkbP9RPozgKHQr+tNAI4H8IWIxLXyHA6DvvT0COj35nzorgnvisj5XrMa/ezgQCvuP0QkXUS6i8gNAE4F8ERLDxKRCdDba6BW5pYe3xP6c1DoNXkRgNNE5DgRGQL93jQfwfgbgHyl1NcBFj0Hersb35FcRFEr0HW2+ce/WPuDLp48AOJ9pk+BLpY/85l+pTX9VK9pCkCu1+1c/XE76HH75wHQ27p9fgfyOqG7WjX/3Qd9yNZ7mqsNy5kDYAuALi3c3xNALYDpPtN/7pvdur0WQJzXtIut6Sdat3tAF8H/8vP6+75+S63lubymDYZu3Xvca9osa9oRXtPOt5b3pc963gOw0ev2JwDe68Dr7/B5rY9s3h58pjsCLCfDetzVXtOmW9NO9pqWAGAvgP94Tbvami/Da1lNAO72WccEa74LrNunWLdvaSVX87KHtPF1+ALAh36e14/er4FXluu8phV5b18AnofudtLLZ10zACzv7GenHe9vXBvmGwN9HoOy/uq9n1sLj/m3NV/vDmZ7Fbr/9BCvaU4Ab3nlmAkgGfoKvKUA+rVhuXHW9nNHKF5T/vEvUv/Y0kx0qHQA+5RS9S3c/5bP7behi+zOtMoUA9gAYJp1SH1oOx67HrpQbP77C4DDfaY1tHYoXES6QBcxryqlqluYbRx0wfaKz/Q3ADRCfyl7m6EOPgRcYP1/kPV/N/SXue/r+YZPtmToq3e+qZRqbJ6ulNoIYJ6f9a5RSm3wut08KsHnPvOtAjBQRMS6vQTAOSLyoIhMFJF4tM3dOPi1XmdN/9Jn+t1tXJ6vauXVMqh03+e1OPA6+nM6dLH3qtX9wmW18C8CsA/AJGu+M6ALq/92JJiIHG91s9gFvQ00WOse5mf2d5RSHq/nMQ+6yGztc3MWdAt4uc/z+BzACNHdgjr82RERt4i8I7r7ULXVBeY2ERkqIsmiT6qbjYO7P/hbzlAA7wL4AfoIzGnQJ/z9S0SubOExCQAuBfCJUmpvWzN7Pf7PAK4AcLNSqnmbg1KqSSl1qZU5Qyl1CnRh/jSAu5RSu0TkVhHZYHVn+ZdvNwzrc1sOvS8kIgtPBCQ6VCL0od2W7PK+oZSqF5FSBPhibY1SSok+ISgXwMMAeonIRgCPqgNn3rfkPOhittkvAZwL3cLqbXsry+gBXWS1NuJHczeFg0ZoUEo1ikgxDu3G4DvSQvNrmmj9P836/y6f+Xxv9wAgvuu17IT+geCt1Od2fSvTXdAtc40AHoJuSf85dJeRShF5B8AfAxQ1/4FupW6WBt0d5EYA33pNb+31b41vbkC/lol+pjfra/1/XQv39/L6f4lSyrcvbkBW14mvoFuQfwtgM/TreD+ALD8P8X1fm6e19rnpC93n96oW7u+llNrXic/OmwA+hf6sJEIX/P+HA10qyqG7YwUaCech6B8M53r9UPxK9LkOfxeR171/MFh+At0NrN1dM6w+7Q9BF8Ev+JtHKeW9vd0GvW0/a71W90P/cNoG/QPkDugf295qALBPM5EXFs1EhyqGLtRa0s/7htUi2QP6C6jDrNbRq6yWzxEAbgbwjIgUKaU+beVxBd63ReRcAPWqfSN/lEK3lrdWwDQXwf2hW9Sa1+eCLr6K27E+4EAR3M97efB5fa1sylqvr/4dWK9fVrHzCIBHRKQ/9A+PxwF0ge6v29LjtsOrIPZq0V/dzvcgmJpfkzPgv+huvn8vgJ4iktSBwvksAKkALlVK7S8qraMW/vi+r83TlreyjmLocwseaeH+7UDHPzsAzlRKbfG6/SmA34kevzgOwAY/xa4/bujRdnxPrlsM3RrcF/oHnrep0K///9qw/P1E5BfQfdUfU0o92Ib5BwK4C8BpSimPdX7ADKXUcuv+F6F/lPgWzT2tfERkYfcMokOtAhBnfdn4c6nP7UugP0sLgrFypS0H8Dtr0jHBWG6AdVYDmAvg562cMb8QuoXzcp/pl0H/AJ/dztWugD6z3/f1PGj5Sqkq6BbbS7xPYLMKmxM7sN6AlFI7lVLPQXexCPnrHwIzoH8EDVJKLfXzt9Ga7wvoVvzWLjzSfITAd7toLo73F4oichR0Nx9/LvY+WdQ6CW4gWv/cfAbgWAA/tPA8Djoi1N7Pjk/B7D19k1JqXRsLZkAXxCP9dOk5AbqF96CjLtYoFmcAeM1Pod0ia9SQFwE8p5T6Qxsf9iR0t6slXtOSvf7dFXob8F5Pf+iW99VtzUYUC9jSTHSoOdb/x8L/YdnhVuvMGwCOgh55YLZS6quOrlD0xRH+Dn24eB10l4GroQ93z+zoctvpD9AF6AIReQz6uR8BYKRS6rdKqRIReRzAn0WkCrqFLAt6dIW50CMttJlSqkxEngBwp4hUQBdwYwBc52f2v1jL/0REnoH+or8X+vD5Y+1/qocSkQ8BfA89OkMpgFHQran/Dsbyw0kptV5EHgHwlOhh+WZDF2+HQXdBeE4p9bVS6msReRfA41Z3i5nQLayToEdZmAXd/QIAbhKRPOgieQX0D4pGAC9Z20sa9HuyGf4bZFIAfCAi/wbQB7orxVoAL7XyVO6Gbq2dIyJPQZ8o2AO6GD5CKXWtTT47T0Gf2/CxtX3WQHf5+BmAJ/ycH3El9Pdvi10zRKQRQJ5S6jrr9iToi6CsADBdRMZ5zV6nlFrmZxlnAjgJB/cx/xLArSLyG+iW+t/iwOgfzU6w/j8HRLQfi2YiH0qpIhFZDN1X+D0/s9wK/YX4JvQX9McAbunkandCFxu/g259q4U+ce5cZV3pK9SUUkus1r/7APwTup/0JhwYpxfQQ+ztge6v+xvow+cvAfhzO1rlvOXiQEvnzdAnqp2Hg7trQCn1mejxf++BPnGwHnqkjD/59N3sjDnQRw1ugm5F3Qw9pF7AQ+A2sn8cX6XUHSJSCP18brLu2wLdD3mt12Muhx6xZCp039dy6JMin7OW873oMcd/CT0cnQPAYKXUD9ZJbvdB9+FeDz3U21nQI834ehh6eLXp0C2dX0OfxNZiS6tSarOIjIbeTh6CLraLAazEgYLTDp+dd0TkHOjX8TnoVtr10K+7vx9dUwGsVEp918pindZfs1OgP5OjoE+A9bYJepSS/awTDZ+C7pNf5pX1UxG5A7ofcxcAH+DAsILNzoUeO7qlPvFEMUmUUoHnIooxoi/q8HcAac2jSYjIFOgv+tOVUl8aC0fkQ0Rugd5eU9SBK9IRtZuIJEKfb/AHpdTzpvMQ2Qn7NBP59zL0iX28jCzZljUs2pnQLZc/sGCmIPgVgN3o4AVXiKIZi2YiP5RSTQCuhb5wAJFdDQXwIayLopiNQlGiDvoCO40B5ySKMeyeQUREREQUAFuaiYiIiIgCYNFMRERERBQAi2YiIiIiogBYNBMRERERBcCimYiIiIgoABbNREREREQBsGgmIiIiIgqARTMRERERUQAsmomIiIiIAmDRTEREREQUAItmIiIiIqIAWDQTEREREQXAopmIiIiIKAAWzUREREREAbBoJiIiIiIKgEUzEREREVEALJqJiIiIiAJg0UxEREREFACLZiIiIiKiAFg0ExEREREFwKKZiIiIiCgAFs1EhojI/CAtZ4qIfNKJx98RjBxERETRjEUzkSFKqRNNZ7CwaCYiIgrAZToAUawSkUqlVFcRmQLgXgC7AIwE8B6AAgC3AkgCcIFSar2ITAdQC2A4gH4AfqeU+sRnmWMBPGk9rgbANUqp1SJyNYDzAXQBcCSA95VSfxKRaQCSRGQ5gB8A/BLAWwAGAnACuF8p9WZoXoHo5M5zOwD0BdDf+n9X6Ne9rX8JABoA1LXjrwrAbgA7rb8dBVMLqkL+ZImIYgiLZiJ7GAEgC0AJgA0AnlNKjRWRWwH8FsBt1nwZACZDF75fi8gQn+WsAjBJKdUoIqcBeAjARdZ9IwGMgi6yVovIP5VSOSJys1JqJACIyEUAtiulsq3bqSF4rhGrMDPLBf2D4nDrbxCAw6+71dmzooscCV0o94b+wWGUO89dhQNFdPPfLq9/bwKwpmBqQa2xkEREEYRFM5E9LFFK7QAAEVkP4AtregGAk73me0sp5QGwVkQ2AMj0WU4qgDwRGQpAAYjzuu8rpVS5tY4foYu+LT6PLwDwNxF5BMAnSqlvOv/UIk9hZlYK9A+MUdA/NoZAv17p8FMQ996HdRVd4PsDxrRk6B9XR7Yyj8ed5y4CUOj7VzC1oCzUAYmIIgmLZiJ7qPP6t8frtgcHf06Vz+N8b98P4Gul1IUikgFgVgvraIKfz79Sao2IHA/gHAAPi8gXSqn72vokIlFhZlZvAMdZf6Os/x8JQNq6jLQSVb6xf5tntxMHgCOsv2zvO9x57p04uJD+EcB3LKaJKFaxaCaKLJeISB6AwdCFzmoA47zuTwWwzfr31W1cZoOIxCmlGkQkHUCJUuoVEalsxzIiQmFm1mE4UBg3F8kDO7vc9GLUdHYZNtTf+vM+0qHcee4fAcwHMA/AvIKpBetMhCMiCjcWzUSRZTWA2dAnAt6olKoVOaiF86/Q3TN+B2BmG5f5HwArROQ7AC8BeFREPNAno/06aMnDrDAzKwHAJACnADgeukDuHYp1pZeoxlAs14YE+kTU4QBuAAB3nns3DhTR8wEsLZhaUG8sIRFRiIhSvkd3iciOrNEzPlFKvWM6i10VZmYdAeBsAGdBt5Amh2O9a9Ix566prknhWFcEqAOwFLqAngNgZsHUgmqzkYiIOo8tzUQUsQozsxIBTMGBQvkoEzl6ViLRxHptKgHABOvvjwBq3XnumQA+BvBJwdSCrSbDERF1FFuaiSiiFGZmDYUuks+GHn4vyWwioDYOhVf9wZVlOkeEWA6rgAawpGBqAb+EiCgisGgmIlsrzMzqAt3Vork1ubUh1IzwCPZcnuPqYzpHBNoJIB+6gJ7BC7IQkZ2xaCYi2ynMzHIAOAPANdBXMrR19wcFqCv+5Gxsckpc4LmpBbUAvgbwOoB32Q+aiOyGRTMR2YbV9eIaAFcBGGA4Trvc/Gvntt3dJaIy21gFgHcA5AGYwy4cRGQHLJqJyCjr6nuXQhfLEwzH6bD7L3cUFAx2uE3niEIboYdCzCuYWrDRdBgiil0smoko7AozswT6JL5rAFyEMA0NF0rPn+5Y8Plox3jTOaKYAvANgOkA3i6YWlBpNg4RxRoWzUQUNoWZWYOgrzI4FfqKhlHj0+Nl9otnOCebzhEjqgC8B11Af83uG0QUDiyaiSikCjOzkgD8FLpYPgWAw2igEFk+WGY/dDmLZgNWA/gHdPcNjr5BRCHDopmIQqIwM6sPgN8CuAlAT8NxQm5bL8z/v1+6TjSdI4aVAngOwD8LphZsMR2GiKIPi2YiCirrUta/h+6vbPzCI+FSkYjvr/s/1wjTOQiN0F03/lYwtWCJ6TBEFD1YNBNRUBRmZo0CcDuAiwE4DccJu0YHNl1xu+tw0znoILMAPFIwteAz00GIKPKxaCaiTinMzJoC4E4ApxmOYpQCai/7s8vWF2GJYd8DeBTAmwVTCxpNhyGiyMSimYg6pDAz62QA90APHUcArr3VWVrZRXqYzkEtKgJwL4CXCqYWeAxnIaIIE5VnsRNR6BRmZp1SmJk1G8BMsGA+SL9y7DWdgVqVAeBFACvcee6fGM5CRBGGRTMRtUlhZtaphZlZcwB8BWCS6Tx2lFaiyk1noDYZDuADd557vjvPzW2ZiNrEZToAEdlbYWbWSABPgq3KAaUXqxrTGahdxgOY7c5zfwrgzwVTC743HYiI7IstzUTkV2FmVs/CzKxnAHwLFsxtklaCJtMZqEPOBrDMned+xZ3nHmw6DBHZE4tmIjpIYWaWozAz60YAawD8GtxPtFm/MhVzQ+1FEQFwJYDV7jz3P9157r6mAxGRvfDLkIj2K8zMOhHAUgDPAuhlOE7E6VEJDjkX+eIA3AxgvTvPfac7zx1vOhAR2QOLZiJCYWZW/8LMrJcAzAUwynSeSJVci26mM1DQdAXwAIDlPFmQiACO00wU0wozs+IA3AI93nKK4TgRzwPsvfzPrt6mc1DQKQDTAfyxYGpBseEsRGQIW5qJYlRhZtbpAFYA+BtYMAeFAL1cTaredA4KOgFwDYBV7jz31YazEJEhbGkmijGFmVmHA3gcwE9NZ4lGv/2Vc+uunjLQdA4KqdkAbiyYWrDKdBAiCh+2NBPFiMLMrITCzKx7ABSCBXPIpJWqUtMZKOQmA/jenee+353n5smfRDGCRTNRDCjMzDoawCIAuQCSzKaJbunFqDCdgcIiHsBdAArcee7TTYchotBj0UwU5Qozs26CHkZuhOkssSC9RDWYzkBhNQTAF+489wvuPHdX02GIKHRYNBNFqcLMrD6FmVmfAHgKbF0Om/7snBGrrgHwnTvPPdp0ECIKDRbNRFGoMDPrLAAFALJNZ4k1vfepONMZyJihAOa789y3u/Pc/H4lijL8UBNFEetkv78D+B+AfqbzxKJu1eAh+tgWB2AagBnuPPcA02GIKHhYNBNFicLMrGMALIG+WIkYjhOzEuvRw3QGsoVTAKxw57kvNB2EiIKDRTNRFCjMzPotdMHsNp0l1jk96Gs6A9lGTwDvufPc/3bnubuYDkNEncOimSiCFWZm9SvMzPofgH8A4HixNiBAQrcqxUstk7dfAvjWneceaToIEXUci2aiCFWYmXUO9GWwzzadhQ7Wtwx7TWcg28kEsMid577NdBAi6hgWzUQRpjAzy1WYmfUkgHyAXQHsKL1E7TOdgWwpHsAT7jz3y7ySIFHkYdFMFEEKM7O6QRfLt5rOQi1LL1G1pjOQrf0cwGx3njvNdBAiajsWzUQRojAzKwPAfABnGI5CAaSVoMl0BrK9sQCWuvPcY0wHIaK2YdFMFAEKM7PGAVgEYLjpLBRY3zLlNJ2BIkI6gDnuPPcVpoMQUWAsmolsrjAz6zIAX4P9lyNGj0petpzaLBHAq+489zReRZDI3vgBpagiIvODtJxZIjI6GMvqjMLMrLsAvA4OJxdRkmvRzXQGiji3A/jQnedOMR2EiPxj0UxRRSl1oukMwVCYmRVfmJmVB+B+8Op+ESeuEb1NZ6CIdC6Ahe4895GmgxDRoVg0U1QRkUrr/1NE5BOv6U+JyNXWv8eIyHwR+V5EFotIiogkicgbIrJCRN4EzB1eL8zM6gVgBoCrTGWgznEAPeMaOYIGdcjRABa789ynmA5CRAdj0UwxRUTiAbwJ4Fal1AgApwGoAfBrANVKqWMBPAjgeBP5CjOzjgKwEMAkE+un4OlTjl2mM1DE6gngU3ee+2LTQYjoABbNFGuGAdihlFoCAEqpfUqpRugi9RVr2groK+2FVWFm1mQACwAMCfe6Kfj6l6gy0xkoosUDeMOd577GdBAi0lg0U7RqxMHbd/OJdAJAtfCYlqaHXGFm1tXQXTJ6mspAwZVegirTGSjiOQE8785z82JGRDbAopmi1SYAR4tIgoikAjjVmr4KQLqIjAEAqz+zC8AcAFda044BcGy4ghZmZt0D4EUAceFaJ4VeerFqMJ2BooIAeNKd5841HYQo1rFopojnb5g5pdQWAG9Bd7N4FcAya3o9gMsA/FNEdgJYCd0K/SyAriKyAsCfACwOR/bCzKyHAOSGY10UXv3LTCegKHOPO8/9hDvPzdF0iAwRpYwdkSZqExFxWf2Og73cXACVSqm/BXvZbVGYmfUogD+YWDeF3o4eWHDrja7xpnNQ1HkBwC8LphbwUu1EYcaWZgobEUkWkXxrqLeVInKZiBSJSG/r/tEiMsv6d66I/EdEvgDwkoj0EZEZIvKdiPxbRDZ5Pa7Sax1/EpECax3TrGk3iMgSa9q7ItIl/M/+YIWZWU+ABXNU61aNrqYzUFS6FvoEwXjTQYhiDYtmCqezAGxXSo1QSh0D4LMA8x8P4CdKqSsA3ANgplLqOADvAxjkO7OInA3gAgAnWMPJ/dW66z2l1BhrWiGA64LybDqgMDNLCjOz/gngNlMZKDwSG9DDdAaKWhcD+Mid5zbeAEAUS1g0UzgVADhNRB4RkZOUUuUB5v9IKVVj/XsigDcAQCn1GYBSP/OfBuBFpVS1NV+JNf0YEflGRAqgT/Yb3tkn0hGFmVkC4BkAN5tYP4WXw4N+YP83Cp0zAXzOy24ThQ+LZgobpdQa6NbjAgAPi8jdOHhouESfh3gP2dWWk19aGk5uOoCblVJuAPf6WU/IPX3jTJk/7r5pDa7ky8K9bjJDgLjUKuw1nYOi2kToFuew79OIYhGLZgobEUmHvureKwD+BuA4AEU4cPW9i1p5+FwAl1rLOQPwe+j7CwDXNvdZFpHmMY9TAOwQkThYw8oZ8M/axF5/mjf+/t31ccklgWenaNCvDMWmM1DUmwLgLXee22U6CFG0Y9FM4eQGsFhElgO4E8AD0C2/fxeRbwC0djb4vQDOEJHvAJwNYAeACu8ZrG4bHwFYaq2j+US7vwBYBH3xkFXBejJt9fSNMx8HcBMAeJwJw+aPe2BvfVxXFlMxIL1E7TOdgWLCeQCmczg6otDikHMUEUQkAUCTUqpRRMYDeFYpNdJwrICevnHmfdBF+0EcTfVrT1x4d4/4horeBmJRmHwwTua8drJzkukcFDOeLphawHMmiEKELc0UKQYBWCIi3wP4B4AbDOcJ6OkbZ94KPwUzAHic8UPnj7uvrC4uZU+YY1EYpZXAYzoDxZSb3Hnu+02HIIpWLJopIiil1iqlRlnD1Y1RSi0xnak1T9848xcAnmhtHo8zfsiC8ffvq4tP3R2mWBRmfcqV03QGijl3ufPc/2c6BFE0YtFMFGRP3zjzHOirdgXsX+hxxB05f9y9VbXx3XeFPhmFW49KcBxdMuExd577GtMhiKINi2aiIHr6xpknAHgbQJvPZFeOuMELxt1bXZvQfWfokpEJyXVINZ2BYpIA+K87z93aiERE1E4smomC5OkbZx4FIB9of+uicrgGLzjh3rqahJ47gp+MTIlrRB/TGShmOQG85s5zn246CFG0YNFMFARP3zizF3TB3Kujy1AO1+ELT7inviax5/bgJSOTBEiNb9BXqCQyIB7A++48tzvcKxaR+W2Y5zkROboDyx4pIue0Yb6rReSpFu6rbO96iVg0E3XS0zfOTADwAYAhnV2WcrgOXzg2t6kmsffWTgcjW+hbBp7oSSYlA/jQnefu8A/6jlBKndiGea5XSv3YgcWPBBCwaCYKNhbNRJ3UWLvsAejL2QaFcjgPWzj2blQnsXCOBv1LVZnpDBTzBgN4J5xXDWxuyRWRKSIyS0TeEZFVIvKqiIh13ywRGW39+wwRWSAi34nI2yLS1Zo+RkTmi8j3IrJYRFIB3AfgMhFZLiKXichYa55l1v+HeUU5TEQ+E5HVInJPC1n/KCJLRGSFiNxrTUsWkXxrvStF5LIQvlwUIVg0E3XC4Ns//nORWj2mvvLjWcFcrnI4By4aczeqk/psCeZyKfzSS1BlOgMR9OW2/25o3aMA3AbgaABHAJjgfaeI9AZwF4DTlFLHAVgK4HciEg/gTQC3KqVGADgNQBWAuwG8qZQaqZR6E/pKr5OUUqOs+x7yWvxYAFdCt05f0lyke637DABDrflGAjheRCYBOAvAdmuY02MAfBacl4IiGYtmog7KyMm/QInjwffTfjJ5SZdkR2153lylGmuDtXzlcA5cOPYvzqqkfpuCtUwKv/Ri1WA6A5HlN+489y8NrHexUmqrUsoDYDmADJ/7x0EX1PNEZDmAqQAOBzAMwI7mcfmVUvuUUo1+lp8K4G0RWQk9Pv5wr/tmKKWKlVI1AN7DoUcFz7D+lgH4DkAmdBFdAOA0EXlERE5SSpV36JlTVGHRTNQBGTn5bgAvwxqLeX7P8ZM+7X18l5ry51YoT2XwrvInzvRFY++Mr+rCwjlS9StVAcfrJgqjp9x57pPCvM46r3834dAhOQW6uB1p/R2tlLrOmq7asPz7AXxttQifByDR6z7fx/veFgAPe617iFLqeaXUGgDHQxfPD4vI3W3IQVGORTNRO2Xk5PcB8BGArt7T1yUfedwb6ef2qax4aZOncefaoK1QnGmLxtyVUNklbWPQlklh06sCCaYzEHmJA/CuO889yHQQLwsBTBCRIQAgIl1E5CjobhfpIjLGmp4iIi4AFQBSvB6fCmCb9e+rfZZ9uoj0FJEkABcAmOdz/+cArvXqQz1ARPqKSDqAaqXUKwD+BuC44DxVimQsmonaISMn3wHgDRx6eBEAUBzfa/D0gT87srT6o+Kmuh+Dd6lvcfRfPOaOLpXJ6RuCtkwKi5Sag39cEdlAH+gRNexwxUqllNoDXey+LiIroIvoTKVUPYDLAPxTRL4HMAO6FflrAEc3nwgI4K/QrcHzoMen9jYX+qjgcgDvKqWW+qz8CwCvAVggIgUA3oEuyN0AFlvdRe4E8ECwnzhFHlGqLUc+iAgAMnLycwH4PQPbm0M1NVy8/YP56ZKOuC6nTA5aAOXZPWbptIqUqm1HBm2ZFFJNgu0/y3Glm85B5MdbBVMLjI0KYRWp5yuleBSNIgJbmonaKCMn/1QAf2nLvB5xxr014KLJy+MbUFfxxmylPP5OXmk/cfRdMjqnW0XXw9YFZXkUcg6FvqJPgCKym0vdee47TaxYRGYAKGDBTJGELc1EbZCRk98f+vBev/Y+NrNi9ZLTSpY2JKb8fLg4ElODEkh59o7+9q+l3Sq3DA3K8iikfnWzc3dpivQ1nYPIDwXgrIKpBV+YDkJkd2xpJgogIyffCeB1dKBgBoBVKcPGvNn/9D5VFdNXeZpKgzPusjh6Lz3+Tz33pRy+JijLo5DqV4Zi0xmIWiAAXnLnufmjjigAFs1Egd0DfWGADtuT0Hfo9IGXHFle9fbWpoaNK4KSShy9lh73x97l3QavDsryKGTSSlSF6QxEregHIM+d5+bwiEStYNFM1IqMnPzToc+c7rQaZ5feLx52xXE76r8pbaxZ5DvsUceI9Px21O/7lnU7ojAoy6OQGFCsgnbRG6IQOQvA70yHILIzFs1ELcjIyU8D8AqC+DlpEmfC6wMumVzg2tNQX/nRLBWMkwpEenw36ndppalDfgxCRAqBtJI2XaCByLSH3Hnu402HILIrFs1EfmTk5AuAVwGEpJ/fl31OnfJVt7TE2oqXv1GqoabTCxTpvmzkbQNKuw/9IQjxKMj6livfsWOJ7CgewBvuPHey6SBEdsSimci/3wI4OZQrWNntmHHv9p3Yp2rf9OXKU7m70wsUSV024taBJd2HrQxCPAqi1ErY4SISRG0xBMDjpkMQ2RGLZiIfGTn5QwA8HI517UhMy3p5wAWDyytfX+dp3NH5kTBEUpeP+O2gkh6ZBUGIR0HSpQ7BGWqQKDx+6c5zZ5sOQWQ3LJqJvFiXyX4RCF/LYKWra/8XBl4+amftFzsb635Y3OkFinRbfuzNGcU9soIzSgd1WlwT+pjOQNROz7vz3L1NhyCyExbNRAe7DcDEcK+0yeFKenXAJSetwtqqhuqvZnd6gSIp3x970xF7ew7/PgjxwurOHTswcd1anL9xw/5pZU1NuG7LZpy1YT2u27IZ5U1Nfh/7cmkJzt+4Aedt3ICXSkr2T39sz25csHEjcnZs3z/to/JyvFxa4m8xQSdAt8R6VRmWlREFRz8A/zEdgshOWDQTWTJy8o8C8ICxACLyab8zT57dpYurtuLNrzt96W2Rrivcvx6yp5d7eXAChseFqan4z8DDDpr2XHExxnVJxmdHHIlxXZLxXMmh1wpZW1eHt8vK8ObhGXg/YzBmVVWiqL4eFU1NWFZTgw8GD0aTAtbU1aLW48H7+8pxefce4Xpa6FOGPWFbGVFwXOjOc19tOgSRXbBoJsL+bhnTASQZjoJl3UdOeL/3cX2qK/LmK09teacWJpJccMyvjtrT+9hlQYoXcqO7dEGq8+Bd08zKSlyQqrsFX5Caiq8qDm20XV9fhxFJSUhyOOASwZikLviqogIOARqUglIKdcoDFwQvlJTg5917IE7Cdy2HtFJVFraVEQXPY+48N7sXEYFFM1Gz3wMYbzpEs61JA495Je2cI/dVvlLgaSrZ1KmFiXQpGP7LzN29R34XpHhhV9zUiD4uFwCgj8uFkqZDG+GHxidgaXU1ypqaUOPxYE5VJXY0NiDZ4cQZXVPw001FGBAXhxSnEytra3BqSkpYn0N6MarDukKi4OgJ4FHTIYjsgEUzxbyMnPwsAPeZzuFrX1y3AS8OvGTk7pqPiprqN3Sub7JI0srh12ft6nPct0GKZztHJiTg+p69cN2Wzfjl1i0YlpAIl9WSfF2vXng/YzBu79sP/9i7Bzf37oN3ysrwf9u34V/Fe8OSL71ENYRlRUTBN9Wd555sOgSRaSyaKaZZFzH5L4BE01n8aXDEd315wKUnrfUsK2msWTi3UwsTSfrh6GuH7+p7/NIgxQubXk4X9jTq1uU9jY3o6XT5ne+i7t3xbsZgvDzocKQ6nTg8Lv6g+3+s1VezzoiPx4f7yvFE+gCsratDUX19aJ8AgH6lKnx9QYiC71l3njvOdAgik1g0U6z7BYAJpkO0SsTxcf9zTp6XWK/qKj/6ulOX3hZJ/CHrGveOfmOXBDFhyJ3ctSs+KNfduz8oL8cpXbv6na/YKqy3NzTgy8oKnNOt20H3/3PvHvy2d280KgWP9So6IKj1eEIX3tKzAgkhXwlR6GQB+IPpEEQmsWimmJWRk98NwCOmc7TV4h5jTvq4x9AeNRWvzlaqoeP9Y0USCjOvGrGj/7jOjwkdAn/Yvg0/27QJRfX1OHn9OrxbVoYbevXC/OoqnLVhPeZXV+H6Xr0AALsbG/CrrVv2P/bW7dtw7sYNuGnbVtzVtx9SnQeuXv1lRQWOSUxCX1ccujmdGJGUhJ9s3AgAyEwM/YGGlBqEtxM1UfD9xZ3nHmw6BJEp0plGK6JIlpGT/wT0uMwRpXt96abLdn6+KaXrxcPEkdKvwwtSqj5z9avL03cuGBvEeNSCJsGOn+W40kznIOqk/xVMLeDVAikmsaWZYlJGTv4xAG42naMjyuJ7HD59wIUj9la9u8rTuH1VhxckEr9q2JWjtqVNWBTEeNQCh0Jfh0f5vyoLUeQ4x53n/qnpEEQmsGimWPUUAP9nk0WAOmdCat7ASyZsaJi3vbGuoONFr0jc6qN+dtzW9JMWBjEe+SGAs0clL3BCUeHv7jy3/xMLiKIYi2aKORk5+T8DEPHDJylxuN5PO/eUxa7dtfVVX87q8IJE4tYMvWz0lgGTFwQvHfnTv1SF57rdRKE1EDYcppMo1Fg0U0zJyMnvCuBvpnME07xeJ07+X2q/lJqKt79SqqljYwGLuNYOuWTM5oEnzw9yPPKSVox9pjMQBckt7jz3CNMhiMKJRTPFmrsBpJsOEWxruw45/vV+4wdXVr42V3lqyjq0EBHXuiMvOmHTYafNC246ajagRNWZzkAUJE5E0OhDRMHAopliRkZO/mBE4GgZbVUc3+uI6enZI4qr3l7maSou6tBCRJzrj7hg3KbDTmfhHAL9S8DhiiianMkrBVIsYdFMseReAFF9RataZ1LPvIE/nbi57sv1TfXrlndoISLO9Uf8ZPzGw8/q3BUI6RB99qmo3v4oJj1sOgBRuLBopphgDTF3pekc4eARZ9zb6eef+p1jQ2lDzYJvOrQQEcfGjHNP3Hj4OSycgyi1Cl1MZyAKsvHuPPd5pkMQhQOLZooVDyDGtvdZvU86+fOuCQm1lZ98pZRq/3WiRRwbM86ZsCEju2OFNx2iSx26m85AFAIPuvPcMbV/pdjEjZyiXkZO/gkAfmI6hwmFKVlj3+pzzGFVlW98rVR9VbsXICJFh589cf3g81k4B4GrCX1MZyAKATeAK0yHIAo1Fs0UCx4yHcCkXQn9jspLO/3Ykqq3FirPvh3tXoCIbBp0xsR1R1wwJwTxYooAXZNqFYedo2h0rzvPzT77FNVYNFNUy8jJPw3AKaZzmFbtSu6Tl/6TCVtrP/3B07itsN0LEJHNg06ftPbIn7Jw7qS+5bwqIEWlIwDcYDoEUSixaKZo96DpAHbR5HAlvpF+/mkr1IrtjXXfd+iy2VsOO3XSmiGXzA52tliSVqLKTWcgCpG/uPPcPNmVohaLZopaGTn5FwIYazqH3czoM+XULxPrPHXVX83syOO3DpwyefXQy1g4d1B6CapNZyAKkf4AbjEdgihUWDRTNLvXdAC7Kkh1n/hOj4z+VZXvzejIpbe3DZg0edVRV7Bw7oD0YtVoOgNRCN3uznN3Nx2CKBRYNFNUysjJPwf6jG5qwfak9KNf6j/xmLKqt2cpT3VJux+fPmFy4bArZ4UgWlTrV6a436Vo1h3AraZDEIUCd94Urf5kOkAkqHSlpE1PP2fC9tpPlnqa9mxs7+N3pJ045cfMq2aFIFrU6lmBBNMZiELsN+48d6LpEETB5jIdgCjYMnLyxwKYbDpHpGh0xHV5Le3c08/eM+urhV9+3W3dzg29UpK6485Lnz9k3iVrv8SM5W8AABLiknDZSbcB/U+Ysre2Yt5/5jw5YV9TE27p3QenpaQAAG7athX39OuHvi6ORNWsay1STGcgCrG+AH4O4DnTQYiCiS3NFI3YytxeIvJp35NPS8w8etvUyRd929JsvVLScNv5T+COS57DWcf9HK/PeRwA8GXFvgmZR0xZ8/rhh+PFEt3T4+vKChydkMiC2UdCA3qZzkAUBv/nznOL6RBEwcSimaJKRk7+EAAXms4RqXaMuPzYhX0GdqmtL6n0d+ntI/oPR5cE3VA6uN/RKKvUQw47HS7Upx5x1NIhl88TARqVwkulpbi2Z8/wPoEIIAp9HB6eDEhR72gAZ5kOQRRMLJop2vwe3K47ZWfXQVnV8cmJ5VXvzWjt0tvzV32KowfpEf1GDzkFhVuX4qElb06YPOKy718vK8VPuqUiycG3wpcAjl77sNt0DqIw+J3pAETBxD7NFDUycvL7ArjadI5IVLPhW5R89R/A40GXYSfC44xzTU8/7cTLdn40t3/CGcfu2leW9sqsv2Lr3nU4d+y1GNR7KBas+hQ3nHkvHv/wVtTUVeLcMddgxOCJqK6rGJH77ZsN7wxMi7t75w7sa/Lg6p49MTIpyfTTtI3+papkT3dJN52DKMROc+e53QVTCwpMByEKBjYDUTT5LQCesd1OytOEkhnPou8l9yL9+mdQvW4RVGMDGhzxKa+mnX3a6sZvChIcZasvmXAzThlxCfZVFeO1OY/hl2feh1VbluKEo87A7y/4J776/i0AwMtfPwL34ElxL3U9ZvXRiYl4oH9/PLmHV472llaCStMZiMKErc0UNVg0U1TIyMnvAuA3pnNEovoda+Dqnoa47v0hzjh0OXIsPPX6onVKHM6P+51yRkG3fTvSU+vm1zfUYuGaL3DVyX9Gv+6HwelwoaGxDo1NDRAR7CzdhKJdhbhs4i1oSBk4bHXfcWtEgLpDu0fHtAHFqs50BqIwucKd5+5vOgRRMLB7BkWLywHwrLMOaKwohqtbHwDAno/+ipr1S6Hqa7D16alInXgl4GnEl8CU3Uf1XLZy06yK+sbalDfn/l0/WAHdu/bGojUzcMEJN+DFrx7EKSMuQXxcIkYPOQX/+fzuo86pLKm+s2fPLgafou30L4UynYEoTOIB3AzgLtNBiDqLRTNFi1+aDhAN+pz/J1SunIn6HWvQ8/QbD7pvIzDKMWx82YnVO1dfMvHhwSLOeO/7q+sqkJLUHZOG/wSvzX4M1XUVuHDcjTii//Au3cvWzsbyJzl2tqX3PsVx+CiW3OjOcz9YMLWgxnQQos5g9wyKeBk5+ccCOMF0jkjlSumFxn0H+hw3VeyFs6v/Rvu6hG7df+yVefjumo++Up7qYu/7Pv32ZZw56kosXTcTh/U5CldO+SM+XqIvkFLWfejkb0f9bo4CW1gBILUKyaYzEIVRLwBTTYcg6iwWzRQNbjAdIJLFpx2FxtLtaCjbCdXUgKrCOUga0vJvkEZnQuLLaWecvq7h66Wext3rAWB3+VaUVxVjaPoI1DfWQqz/Ghrr9z+uPPXISd+O+sM3LJyBpDp0N52BKMx+ZToAUWeJUjH//UURLCMnPwnAdoBFSGfUrF+Ckq/+CygPurpPR+qJl6Fi2f8AACmjzkFTZSl25N2mTxAUBxxxiUi//llMqvph5pjGtNS82a8ff97Ya9E3dSAqakrxn8/vRk19FbJHX41RR0w6aF0p+zZ9M/q7v04UIGavFqaA6sv+7GI/7xDy1Huw8eGNUI0Kqkmh25hu6HdhP+x6dxf2LdsHEYGzmxMDrx+IuB4H95ap21GHLc9s2X+7fk89+l7YF73P7I2db+1ExYoKJA1KwsBfDgQAlM4rRVNVE3qf0TuszzECjSiYWrDCdAiijmLRTBEtIyf/KgB5pnPEsqGV65aeXVlTkZA49uS2PialYvM3o7/960SBitnC+ZrbnOVVSZJqOke0UkrBU+eBM9EJ1aiw4aENSLsiDQkDEuBMcgIAimcUo3ZbLQZcPaDl5XgUVt+2GkfcfQScXZzY9OQmHHHHEdjyry3ok90H8f3isemJTcj4fQbEFbObc1s9VjC14A+mQxB1FLtnUKTjCYCGre06ZPRrPfoPqqye8bm/S2/7U5Ey6KQlo3PmKUjMjkXXtxwcvDqERATORF0cqybd2gzB/oIZADx1Hoi0XuhW/liJ+L7xiO8dDwh0y7VSUA0K4hTs/XQvep3eiwVz21zpznM7A89GZE8smiliZeTkHw1ggukcBOxN6HPk9H7Hjy6u+eRzpeoq2vKYyq4DJy4e/ef5sVo4p5WoctMZop3yKKz7yzqsumUVug7vii5H6h4xu97ZhVW/W4WyBWXoe2HfVpdRvqgcqeP0AQFnkhPdRnfD+rvXI653HBxdHKjZUINux3UL+XOJEv0BnGE6BFFHsWimSMYTAG2kxpnUKy/t5FM31n8119NUvq0tj6nqOmDiojF3LlCQplDns5v0YnD4rRATh2DI/UMw7PFhqNlQg9qttQCAfhf3Q+bjmeg+vjuKvypu8fGeRg8qllUgdcyBXjR9zumDIfcPQdrP0rD7vd3o+9O+KJldgs1Pb8buj3aH/DlFAY6iQRGLRTNFpIyc/DgAvzCdgw7mEWf8u/1OPvtbfP9jU8PmlW15THVy2oRFY+5aFGuFc3qJajSdIVY4k51IzkxGZcHBVy9PHZeKfUv3tfi4yhWVSDw8Ea7UQy9pULNJ/+ZJ6J+AsnllGHTTINRtrUPdTl7sMYCfuPPc7MtPEYlFM0Wq06HH/iQbmtVrzOmfJZZWNNQVzG3L/NXJ/U9cOPYvizziiJlCsm+Z4v43hBr3NaKpSv8O89R7dN/ktPiDitqKZRVISEtocRnlC8vRfVx3v/ftfm83+l7YF6pRAc0djBx6XdSqRACXmg5B1BHcaVOk4k7X5n5MOWr866kpvatr5s5oy/w1XfqduGjs3UtipXDuWYEk0xmiWWN5IzY+shFr71qL9feuR9fhXdFtZDfsensX1t65FmvvWovKlZVIuzINANBQ2oCix4v2P95T50HlD5Xodvyh/ZX3fbsPSYOTENcjDs5kJ5KGJGHtXWsBAEmD+La2AbtoUETikHMUcTJy8uMB7ALHZo4IyY1Vuy/f892SHomnnCbiarlZz5JYs3fhuMX3Hu9Qnqi+1HRtHFZd9QdXpukcRIYMKZhasN50CKL2YEszRaIzwII5YlS5kvtO7zf+1C11X32pPFV7A81fm9R73MKxud95xNEQjnymxDeyexHFtKtMByBqLxbNFIkuMx2A2qfJ4Up8s/+k7OXq2+88jbvXBZq/NqnXCQtOuHeZR5z1geaNVKLQ29Wkovb5EQVwlTvPzcGtKaKwaKaIkpGTnwDgfNM5qGO+7DXmjBnx23Y21q9bEmjeusSeYxeccO/3HnFF5XAEAkivfeAYZRSrMgCMNh2CqD1YNFOkOQsAryQQwVZ0y5z4Zoojqbbu25mB5q1L7DFm/rh7C5oc0Vk49ytVpaYzEBl0rukARO3BopkiDUfNiALbk9KOmd5zYGZZ7ez/KeVpdXzm+oTuoxeccF9Bk8NVG6584ZJegsrAcxFFLRbNFFFYNFPEyMjJTwRwnukcFBwVcd3SX+w7avL2uq8/U6qu5StMAKhPSB29YNz9PzQ54qLqKnrpxezTTDFtlDvPnW46BFFbsWimSHIGgBTTISh4Gh1xya/1G3/2D02L5nmayra0Nm99fLfj54+7v7DJEV8drnyhlsbOGRTbBEC26RBEbcWimSIJd67RSMTxae8xZ3/t2rihqWFrQWuzNsSnHDd/3H2ro6Vw7r1PRfVY1ERtwP06RQwWzRRJzjYdgELnu9TMye8k1zbV1RW2eunthviUUfPGP7C2yRFfFa5sodKtCsmmMxAZdpo7zx3wokdEdsCimSJCRk7+MQAOM52DQmtzlwEj83r2OLyibtHnrc3XGJc8Yt74B9Y3OhMi+kS6pHpepIdiXjKAk02HIGoLFs0UKdjKHCPK41IPe6HPsPE76+Z8olRjiyNmNMYlHzt/3AMbG50JFeHMF0xOD/qZzkBkAxxFgyICi2aKFGeZDkDhU+9I6PZK3+PPXtW08CvlqdzT0nyNcV3c88c/UNToTGx19A27EiCxazXHaqaYx37NFBFYNJPtZeTkdwEwwXQOCi8lDucnvY/P/saxtqCpcfealuZrdHVxzxv/wJYGZ1J5OPMFS79y7DWdgciwDHee+xjTIYgCYdFMkeAkADxRJEYt6p55ygdJ5fsaGjYubmmeJlfS8PnjH9jW4Iq8wjmtREVcZqIQYBcNsj0WzRQJTjcdgMzakDxw9Evd4ntX1Rd81dI8Ta7Eo+ePe2B7g6tLWRijddqAvSrqrnRI1AHsgke2x6KZIsFppgOQeSUJPY94odfA4/bUL8pXytPob54mV2LWvPEP7GxwJUdMP+G0Evh9LkQxZqw7z+0yHYKoNSyaydYycvJ7AzjWdA6yh1pnYo+X+gw/Y33T4s+Vp9ZvtwaPMyFz3vj7d9fHJZeEO19H9C1XTtMZiGwgCcBI0yGIWsOimexuPPSlVokAAB5xxr3fe0T2QseqxZ6m0s1+53EmDJs/7oG99XFdi8Odr716VCDRdAYimzjRdACi1rBoJrsbbzoA2dPc7sNO/zhxz/bGxu0r/N3vccYfNX/c/SV1cSktDllnB11r0c10BiKbYNFMtsaimexunOkAZF9rkg8b93KKSqptWDvb3/0eZ/zQBePu31cX3822hXNcI3qbzkBkEyyaydZYNJNtZeTkOwGMMZ2D7G1vQs+hz/XsOby0/vtPlVLK936PM+7IBePu21cXn7rbRL5AHEAvV6OqM52DyAYOc+e5B5gOQdQSFs1kZ8cA6Go6BNlfjbNL7xf7HHnKpqZv85VqqPG93+OIO3L+uHurauO77zKRL5De+2DLgp7IALY2k22xaCY7Y9cMarMmcSa83Xv4uUulcI7HU3lIEaoccYMXjLu3ujah+04T+VrTv5SX0iaysGgm22LRTHbGkwCp3WZ1H3rmpwk71zU17V3te59yuAYvOOHeupqEnjtMZGtJejEqTWcgsgkWzWRbLJrJztjSTB3yY/KAE1/tWuupa9iy0Pc+5XAdvvCEe+prEntuN5HNn/QS1WA6A5FNjHLnuTkMI9kSi2aypYyc/J4AjjKdgyLXroReWc93T8oob1g9w/c+5XAdvnBsblNNYu+tJrL56s/OGUTN4gCMNh2CyB8WzWRXY8GLmlAnVcUl93++V/rErY0Fh1x6Wzmchy0cezeqk8wXzr33qTjTGYhshF00yJZYNJNd8dLZFBRNDlfS672OPOd7+XGG8tSWed+nHM6Bi8bcLdVJff1eWTBculVzlBgiLyNNByDyh0Uz2dXRpgNQFBGRGd2PPHtG/NYVnqayIu+7lMM5YOHYu1xVSf02GUqHxHr0MLVuIhvKNB2AyB8WzWRXw00HoOjzfdcBk95IrqxoaNy9/KA7xJm+aOxd8VVdzBTOTg/6mlgvkU0Nc+e52T2PbIdFM9lORk6+gC0NFCLbEnu5n0919K5q3DzroDvEkbZozF0JlV3SNoY7kwAJ3apUcbjXS2RTXQAMMh2CyBeLZrKjQeCVACmEKuKSB/63Z+ronU1rDr70tjj6Lx5zR5fK5PQN4c7UrwwsmokOYMMJ2Q6LZrIjds2gkGtwxHd9uefAMwux5lOlGqr33yGOfotH/7lrRfKA9eHMk16iysO5PiKbY9FMtsOimeyIJwFSeIg48nsMOmdW3NbFHk/VrgPTHX2XjM7pVtH1sHXhipJerGrDtS6iCMCimWyHRTPZEYtmCqulXftPeSepfHtjU2nh/oni6LPk+D9135cyaG04MqSVoCkc6yGKEFmmAxD5YtFMdsTuGRR2m5J6jHqxW2OX2qadC/ZPFEfvpcf9sWd5SsbqUK+/b7lyhnodRBGELc1kOyyayY7YwkBGlMV1Pfxf3ZOyips2fbF/ojh6fXvcH/qUdRu8KpTr7l6JpFAunyjC9HPnububDkHkjUUz2UpGTn5fACmmc1DsanDGd3+xZ+9T1qoN/1OqqQEAINLzu1G/71/W7YjCAA/vsORapIZq2UQRig0oZCssmsluBpoOQKTE4fqgR9o58+K2zfao2lIAgEj370b9Lq00dciPoVhnfCN6h2K5RBGMXTTIVlg0k90cZjoAUbMFXfuc9kFi6bomT6W+4IlI92UjbxtQ2n3oD8FelwA94ho5ggaRl2GmAxB5Y9FMdsOWZrKV9Undx0zvWuupayr9DgAgkrpsxK0DS7oPWxnsdfUpx67AcxHFDF4VkGyFRTPZDYtmsp2S+OQj/93dkVHu2TULACCSunzEbweV9MgsCOZ6+peosmAujyjCpZsOQOSNRTPZDYtmsqU6Z3zP53okT9iktn2mlPJApNvyY2/OKO6RtSJY60gvQVWwlkUUBVg0k62waCa7YZ9msi2POOPe6tHzrCWu7V95VEMVRFK+P/amI/b2HP59MJafXqwagrEcoiiRZjoAkTcWzWQ3bGkm25ud0vP0TxJLV3g8tTsg0nWF+9dD9vRyL+/scvuXdT4bURTp6s5zdzMdgqgZi2aymwGmAxC1xeqklPEvd63e1+Cp/BEiyQXH/Oqo3b1HLOvMMnvtU/HBykcUJdhFg2yDRTPZRkZOfh8AiaZzELXV7vikYf9Jbepd5SmbD5EuK4ffkLm798jvOrq8btXoGsx8RFGgv+kARM1YNJOdcOdIEafaGd/3X91dx+1Qe2ZAJGnl8OuzdvU57tuOLCuxHj2DnY8owvGiP2QbLJrJTrqbDkDUER6HM/GVHl1PX+7c/YUHHtcPR187fFff45e2dzkOhb5QSoUiI1GEYtFMtsGimewk1XQAos6YkZJyxhcJZYs9aKj6Iesa945+Y5e05/ECxHWvwt5Q5SOKQCyayTZYNJOd8CxpingFXbpMeD25emcj6rYVZl41Ykf/cYvb8/h+pSyaibywaCbbYNFMdsKWZooK2+MThv83pT6pFjUrC4f9fOT2/uPbXDinlaiKUGYjijAsmsk2WDSTnbBopqhR6YpLeybVk7lXKuetGnblqG1pExe25XEDSlRtqLMRRZBepgMQNWPRTHbC7hkUVZoczi4vpjqnFDr3zV419LJRW9MnBSyc00rgCUc2ogiRZDoAUTOX6QBEXtjSTNFHRD7pFn/ajuqKOWrIxccqcSw4bNus8S3N3qdccb9MdAAv+EO2wZZmshO2NFPU+rZL/KS3u1ZvWjXkggGbB54yv6X5uleyZY3IC4tmsg0WzWQnbGmmqLY53jXiuW618sOR56VsOuy0ef7mSa7j54DIC4tmsg0WzWQnbGmmqLfP6Trs2dSGjO+OPAubDjv9kMI5rhF9TOQisikWzWQbLJrJTuJMByAKhwaHI+U/3dS4GUPPqC0adOZc7/sESI1vUNWmshHZDItmsg0WzWQnYjoAUdg4xPluNzn1lWGnNm4YdPoc77v6lmG3qVhENsOimWyDRTPZCYtmijnzkh1THht+etcNA6fMap7Wv1SVmUtEZCssmsk2WDSTnbBoppi0IcFx3F0jsg9fnzbuKwBIL0GV6UxENsGimWyDRTPZCYtmilmlcTL4d2MuOn5NX/dX6cWqwXQeIptg0Uy2waKZ7IRFM8W0eod0v2381Mnr0geVQLFwJgKLZrIRFs1ERDbSRWpqH01dNO7Trdt3j66pnQPFkTQopjndeW7WKmQL3BDJTtjSTDHvv3GPfesST/rAxqYBL+7cPWnO5m21p1dVzxalSk1nIzKEl5YnW2DRTHbCopli2mhZXTje8eNE72k9PJ6ej+/eO3nBpq1xl+6rmO1QaoepfEQGeAqmFtSbDkEEsGgme2HRTDHLAU9TXvwjEIHT3/3JSnX9S3Hp5CVFW3r9urR8bpxSG8OdkcgAdk8i22DRTHbSaDoAkSn3uF6amyy1WYHmiwfif1NWPnFp0ZbD79xbsrCLx/NjOPIRGcLhF8k2WDSTnVSaDkBkwgDs2XGV84vj2/MYB+C4vKJy3KJNW49+fNee73o2NS0LVT4ig1g0k22waCY7qTAdgMiENxPu3yKCrh19/OnVNcfN3rxt1Is7dv14WEPDQijlCWY+IoNYNJNtsGgmO2FLM8Wcnzm/WjxQ9o4NxrJG19Yd/b+tO8a9u23npqy6+rlQiidQUaRj0Uy2waKZ7IQtzRRTklFTcb/rxcOCvdyjGhoGv7V958QvtmwvHldTMxtK8QcpRSoWzWQbLJrJTlg0U0x5Pv5vy1ziSQvV8tOamtL+u3PP5G82b2s4q7JqtihVHKp1EYUIi2ayDRbNZCcsmilmjJXCH0+QwomB5+y87h5Pj0f3FE9etGlr0s/KK+Y4ldoejvUSBQGLZrINFs1kJzyETDHBAU/Ti/F/FZHw7oOTlOpyR0nppCVFW/rcXFI2L96j1odz/UQdwKKZbINFM9kJW5opJtzrmj43WeoCjskcKnFA3K/K901YumnLEffsLV6c7PH8YCoLUQAsmsk2WDSTnbBopqg3UPZs/7nzy3aNyRwqAsjFFVVjF27aOvwfu/Z837uxaanpTEQ+WDSTbbhMByDyss90ANMa9+3B3vzH0VRZChEHuo48E91G/wR7PnwEDSVbAQCe2io4EpORfs0/2/RYACid9SJqNnyL+L6D0fvc3wMAKlfOhKe2Yv88FB5vxt+3VQRBGWIumE6urhlxcvU2LE+IX3VXn16lm1yuEyDChhUyjY0pZBssmslOdpoOYJzDiR4nX4eE/kPgqavGjrzbkJgxCn1+cvv+WUpmPgdHQnKbH+tK6YW6bYVIv/Yp7Pn4UdTvKYKrexqqVn6JvpfcF8YnR1c6v1w0QIpPMJ2jNSPr6jM/2boDG+Jcm+7s02vzyvj4sRBJMJ2LYhZPWiXbYCsC2UnM7xxdXXsiof8QAIAjoQvieh2GpooDo4QppVC9ai6Ssya147EC1dQIpRRUYz3E4cS+xe8h5fjzIU7+bg6XZNRU3OeaPsh0jrY6oqHx8Ne37zrpyy3byyZU18yCUmzxIxO2mg5A1IxFM9nJbgANpkPYRWP5LtTv2oCE9GH7p9Vt/QHO5O6I6zmgzY91JHRBl2EnYsf0W+BK7QdJSEb9jjXoMnRcqJ8CeXkh/tFlzhCOyRwq/Zqa+v1r154pczdv9WTrsZ73ms5EMWWb6QBEzUQpZToD0X4ZOfmbAQT9CmmRxlNfg12v5SB1/GXoMuzE/dOLP38acT3S0G3sT9v92P3L+PQfSDkuG3U716F24zLE9c1A9xMvD8nzIO0E+fHHN+IfyAz3EHOhUCtS888eqUte7ZZyRJPIQNN5KOp1LZhawJMByRYifgdOUSfmWxVUUyP2vP8Qko+eclDRqzxNqF6zAF0yD+2aEeixzep36WF5XT0GoGrlTPS5IAcNezahoSTmX/aQ0WMyP+qMhoIZABKVSvpjSdmkpUVb+t9WUjY/weNZazoTRa0yFsxkJ1GxE6eoEtP9mpVSKP7074jrdRi6jb3woPtqi5YjrtdAuLr1bvdjm5V98wpSJ14JeBoB5dETxQHVWBfU50EH3O96YW4XqRsWeM7I4gJc15XvO3HJpq1D7ttTvCSlyVNgOhNFHfZnJlth0Ux2E9NNnnXbfkTVD1+jdvMKbH/xt9j+4m9Rs34JAKCqcM4hJwA2VhRj19v3BHwsAFSvWYD4/kPhSukFR2JXJKRnYvvzNwECxPc9InxPMoYcJru3XeGcOdp0jlASQC6srBozf/NW99M7d3/ft7GRYz1TsLBoJlthn2aylYyc/NsBTDOdgygY5ifcvDhdSmw3JnOoFcTHr7mzT6+9G+NcJ0DEaToPRaznCqYW3GA6BFEztjST3cR09wyKHr9wfrEwFgtmAHDX1x/10bYdJ368dce2Y2vrvoFStaYzUURiSzPZCotmspuY7p5B0aErqvfluvIyTOcwLaOxcdCrO3adNHPLtopJeqznmL/qJ7ULi2ayFRbNZDdFpgMQddaL8Y8ud4rqbzqHXfRp8vR5eteeKfM2b1U/qaicLUrtMZ2JIgKLZrIVFs1kN0UA6k2HIOqocY4ffhgtqyeazmFH3Twq9YG9JZOXbNqScnXZvm9cSm02nYlsjUUz2QqLZrKVomnZHgDrTecg6ggnmhpfiHvUFS1jModKgkLi70vLTlpatGXAH4pL5yd6PKtNZyLbUQA2mQ5B5I07drKjNaYDEHXEA64X5nWR+qgbkzlUnIBz6r6KE5ds2jrsoT17l6Y2Na0wnYlso6hgakGl6RBE3lg00yFE5DkROdr6d5GI9Lb+Ha4dGItmijiDZNfWy51fjzGdI1KdV1k9eu7mbcf+a+fugv6NjUvA8VBjHS+WQ7bDopkOoZS6Xin1o8EIqwyum6hD3oy/f4cIupjOEekm1NS6Z2zZPuaN7bvWHVlfPw9KNZrOREawaCbbYdEcw0QkQ0RWiUieiKwQkXdEpIuIzBKRFq9iJiJpIjJHRJaLyEoROSnI0X4I8vKIQmqq8/OFaVLCVuYgGl5fP/SDbTsn5G/dsXNUbe0cKFVjOhOFFbvqkO2waKZhAP6jlDoWwD4Av2nDY64A8LlSaiSAEQCWBzmTyVZuonbpiup9d7teGmw6R7Qa1Ng48KUduyfN2ryt6uSq6llQqtx0JgoLtjST7bBopi1KqXnWv18B0JahspYAuEZEcgG4lVIVwQxUNC27AsCWYC6TKFSmx/91uVNUP9M5ol0vj6f3P3bvnbJg01bHTysqZzuU2mU6E4VMHYC1pkMQ+WLRTL4n2wQ8+UYpNQfAJOir970sIleFIBe7aJDtTXCsXHm8rOGYzGHUVamUe/eWTF5StKX7DWXl37iU4rBk0aewYGoB+7KT7bBopkEiMt76988AzA30ABE5HMBupdR/ATwP4LgQ5OKhObI1J5oan4v7WzzHZDYjHki4pbT8pG+Lthx2e3HpgiSPhycQRw/u/8mWuLOnQgBTRWQFgJ4Anm3DY6YAWC4iywBcBODvIci1OATLJAqah1zPz0uS+qNM54h1DsDx830V4xdv2pr5yO6933ZvalpuOhN1Gk8CJFtymQ5AxnmUUjf6TJvS/A+lVIbXv7ta/88DkBfiXItCvHyiDjtcdm691DmLo2XYzDlV1cefU1WNRYkJP9zdu1fVdpdzDETEdC5qN7Y0ky2xpZlsqWha9hYAO0znIPLnzfj7d3JMZvs6obZu+Odbt499e/vODUfV1c+DUg2mM1G7sGgmW2LRHMOUUkVKqWNM52gFu2iQ7Vzr/HRBfyltcRxzso/M+oYj392+c8KnW7fvHl1TOwdKVZvORAGVFEwt2G46BJE/LJrJzthFg2wlBVXld7peOdJ0DmqfgY1NA17cuXvS7M3bak6rqp4lSpWazkQt4n6fbItFM9kZW5rJVvLiH1nhFNXXdA7qmJ4eT68n9FjPcZfuq5jtUIpdwOxntukARC1h0Ux2tgSAx3QIIkCPyTxK1nFM5iiQrFTXvxSXTl5StKXXjaXl38QptdF0JtpvjukARC0RpQJey4LImIyc/B8AHG06B8U2FxobCxKu35gk9UNNZ6Hg8wCet1K6Ln6iZ/du1Q4H9zfmVAPoXjC1gCduki2xpZnsjv3byLiHXc/NY8EcvRyA4/KKynGLNm09+rFde5b1bGpaZjpTjJrPgpnsjEUz2d1C0wEotmXIji0XO+eMNZ2DwuOM6ppRszdvG/XCjl0/DmxoWAil2EUsfNifmWyNRTPZ3UzTASi2vRl//y4RJJnOQeE1prbu6E+37hj37radm7Lq6udCqXrTmWIAi2ayNRbNZGtF07LXAeBJOmTEdc7/LegnZRyTOYYd1dAw+K3tOyd+vnV78Qk1tbOhVKXpTFGqFhwxiWyORTNFghmmA1Ds6YbK8jtcrw4xnYPsIb2xKe25nbsnf7N5W8NZlVWzRali05mizMKCqQV1pkMQtYZFM0UCFs0Udi/pMZn7mM5B9tLd4+nx6J7iyYs2bU36WXnFHKdSvHpdcLBrBtkei2aKBDPB8ZopjE5yrCgYIes5JjO1KEmpLneUlE5aUrSlz02lZfPiPWq96UwRjuMzk+1xnGaKCBk5+YsBjDGdg6KfC40NKxOuK0qUBg4xR22mAPVuSvKSv/XskVzlcAw3nSfC1EOPz1xjOghRa9jSTJGCXTQoLB6J++98FszUXgLIxRVVYxdu2jr8yV17lvdubPrWdKYIsogFM0UCFs0UKb4wHYCi32DZvvmnjm84JjN1yqnVNSO/3rLt+Je371x1eEPDAo71HNCHpgMQtQWLZooUCwBUmQ5B0e3N+Pv3cExmCpaRdfWZn2zdMf7DbTu2DK+r+4ZjPbfofdMBiNqCRTNFhKJp2fUAZpnOQdHrl85P5veV8uNN56Doc0RD4+FvbN910owt20tOrK6ZDaUqTGeykRUFUws2mA5B1BYsmimSfGA6AEWnVFSW3e56nf2YKaT6NzX1//euPZPnbt7qya6smiVK7TWdyQbYykwRg0UzRZL3ATSaDkHR56X4aQUck5nCJdWjUqftKZ6yeNPW5F+U75vjVGqr6UwGvWc6AFFbccg5iigZOflfAjjVdA6KHlMcy1e8GPdXtwjEdBaKTY1AY15qt0XPdu/Wt87hiKUjHhsKphYcaToEUVuxpZkizTumA1D0cKGx4V9xTySzYCaTXIDruvJ9E5Zs2jrkvj3FS1KaPAWmM4UJu2ZQRGHRTJHmPfDqgBQkj8b9e36iNLCli2xBALmwsmrM/M1b3U/t3L2ib2PjUtOZQoxFM0UUFs0UUYqmZe8G8I3pHBT5jpDtmy5wzDvBdA4ifybX1B771Zbto1/dvnN1Rn3DfCjVZDpTkO2CHkqUKGKwaKZIxC4a1Glvxt+/VwSJpnMQtebYuvphH2/bceLHW3dsO7a27hsoVWs6U5B8WDC1gEcNKaKwaKZI9C4AnsFKHfYr58fz+nBMZoogGY2Ng17dseukr7Zs33eSHut5n+lMncSuGRRxOHoGRaSMnPy5ACaYzkGRpzsqSr9LuLHJIaq36SxEHbXPIeWP9Oyx7OOuycOVSKQNl1gOoG/B1AJeIZEiCluaKVK9ZToARaaX46f9wIKZIl03j0p9cG/JlCWbtqRcXbbvG5dSm01naoc3WTBTJGLRTJHqVQDc6VK7nOxY9v0xspFHKChqJCgk/r607KSlRVsG/K6kdH6ix7PGdKY2eM50AKKOYPcMilgZOflvArjUdA6KDHForF+ZcN2WBA4xR1Hu465dlk7r2SNun9M5wnQWP74vmFow0nQIoo5gSzNFsudNB6DI8be4f81nwUyx4LzK6tHzNm8b8ezO3Sv6NzYugb1ax7jfpojFopki2ZcANpkOQfY3VLYWne+YP850DqJwmlhTe+yMLdvHvLF917oj6+vnQ6lGw5FqAbxiOANRh7FopohVNC3bA+BF0znI/l6Pf6CEYzJTrBpeXz/0g207T8zfumPnqNraOVCqxlCUdwumFpQaWjdRp7Fopkj3InhZbWrFr50fzust+44znYPItEGNjQNf2rF70tdbtlVOqaqeDaXKwxyBJwBSROOJgBTxMnLyPwNwpukcZD8ck5moZZUiFY/26vHtB12Tszwi/UK8urUFUwuOCvE6iEKKLc0UDXhiCfn1SvzDK1kwE/nXVamUe/eWTFlStKX79WXl37iUCuU5Ii+EcNlEYcGimaLBhwD2mg5B9nKq49vlxziKTjKdg8ju4oGEW0vLT/q2aMthtxeXLkjyeFYFeRWNAKYHeZlEYcfuGRQVMnLyHwHwJ9M5yB70mMzXbk2QxiNMZyGKRP9L7vLtw716OMuczpFBWNyHBVMLLgjCcoiMYkszRYt/AmgwHYLs4bG4ZxewYCbquHOqqo//ZvO2kf/dsWtlekPj4k6O9fzfoAUjMohFM0WFomnZWwG8aToHmTdUthad51jAMZmJgmBcbd0xn2/dPvbt7Ts3HFVXPxdKtbdxYi2AT0ORjSjcWDRTNHnMdAAy7434+0tFkGA6B1E0yaxvOPLd7Tsnfrp1++7RNbVzoFR1Gx/6eMHUAg4LSlGBRTNFjaJp2csBfGU6B5lzs/P9eb2kYpTpHETRamBj04AXd+6eNHvztprTqqpni1Jlrcy+BzwBkKIIi2aKNmxtjlE9sK/kd653Mk3nIIoFPT2eXk/s3jt5waatrkv2Vcx2KLXDz2xPFUwtqA17OKIQ4egZFHUycvJXAhhuOgeFV378n+cOd2yaaDoHUSyqB+r/2z118fPduw1oEBkMoBrAoIKpBcWmsxEFC1uaKRo9bjoAhdepjm+Xs2AmMiceiL+prHzi0qIth9+5t2Th4Q0NT7BgpmjDlmaKOhk5+fEANgHobzoLhV48GuoKEq7bniCNg01nISIA+mImQ5FbXmQ6CFEwsaWZok7RtOx66HGbKQY8EffMQhbMRLbyKgtmikYsmilaPQWAhwaj3DDZvPEcxyKOyUxkHx4AD5sOQRQKLJopKhVNy94H4FHTOSi0Xo9/sJxjMhPZyrvILV9tOgRRKLBopmj2TwA7TYeg0Pit8715PaVipOkcRLSfAvCA6RBEocKimaJW0bTsavAwYVTqifLi/3O9m2U6BxEd5DXklq8wHYIoVFg0U7T7N4AtpkNQcL0a/9Aqh6iepnMQ0X71AP5iOgRRKLFopqhWNC27DsD9pnNQ8JzhWLIsy7FlgukcRHSQfyO3fKPpEEShxKKZYsGLANabDkGdF4+Guqfi/tnddA4iOkgl2JeZYgCLZop6RdOyGwHkms5Bnfdk3NML4zkmM5HdPIbc8t2mQxCFGotmihWvAfjRdAjquEzZvOFsx+LxpnMQ0UF2A/ib6RBE4cCimWJC0bRsD4A/ms5BHaXU6/EPVIgg3nQSIjrIA8gtrzQdgigcWDRTzCialv0/AP8znYPa7zbXu/N6SOUI0zmI6CAboUcoIooJLJop1twGPTQSRYheKN97i/O94aZzENEh7kRuOfenFDNYNFNMKZqWvRbAk6ZzUNu9Gv/Qaoegh+kcRHSQWcgtf910CKJwYtFMseh+ANtNh6DAznIs+i6TYzIT2U0DgJtMhyAKNxbNFHOKpmVXArjddA5qXQLqa/8R9zSv+kdkP08it5yjEVHMYdFMMaloWvYrAOabzkEt+3vcU4vipTHDdA4iOshWAPeaDkFkAotmimW/BeAxHYIOlSWb1p/pWMoxmYns5/+QW15lOgSRCSyaKWYVTcv+DsDzpnOQL6Vej3+gkmMyE9nO58gtf8d0CCJTWDRTrMuBvqIV2cT/ud6Z212qOCYzkb3UAbjZdAgik1g0U0wrmpZdAt1Ng2ygN8r2/Nb5vtt0DiI6xF+RW77OdAgik1g0U8wrmpb9FoAPTOcg4LX4B9c6BN1N5yCig6wF8LDpEESmsWgm0n4DoMx0iFh2jmPRd0c5tp1oOgcRHaQJwFTklteYDkJkGotmIgBF07J3APi96RyxKgH1tU/GPdXLdA4iOsTfkFu+wHQIIjtg0UxkKZqW/QKAT03niEX/jPvnwnhpOtx0jmi0pdyDk/OqkPV0JYY/U4m/L6zbf98/F9Vj2FN6+p9m1Pp9/N8X1uGYZ/Q8T3o99vYZtTj22Upc9f6BBsiXv68/aPkU8VYCuNt0CCK7cJkOQGQzN0B/UXQ3nCNmHC1F6093fMtLZYeIywE8dkYijktzoqJO4fj/VOH0I13YVanw4eoGrLgxGQkuwe6qQ4csX7m7Cf/9rgGLb0hGvBM465VqZA91oW+yA/O3NmHFr7viyveqUbCrCUN6OjD9+wZ8dmUXA8+SQqABwC+QW15vOgiRXbClmchL0bTsbQBuNZ0jdij1WvyDVSKIM50kWqWlOHBcmhMAkJIgyOrjwLZ9Cs8urUfOxAQkuAQA0Df50K+Dwj0ejBvoRJc4gcshmHy4C++vaoRDgPomBaUUahqAOCfw6Px63DI2HnFOCevzo5C5H7nly02HILITFs1EPoqmZb8E4EPTOWLBH1xvze0uVceazhEriso8WLajCScMdGJNsQffbGrECc9VYvL0KizZ1nTI/Mf0dWDOpiYUV3tQ3aDwv3WN2FLuQUqC4KKsOIz6dxUGd3cgNUGwZHsTfpLJ3z5RYgk4WgbRIdg9g8i/6wGMBjDAdJBo1Rtle37j/JBjModJZb3CRW9V48mzEtEtQdDoAUprgYXXJWPJdg8ufacaG27pCpEDLcVZfZy4fUI8Tn+5Gl3jBSP6OeBy6Pv/NCEBf5qQAAC4/qMa3DclAc99V48v1jfi2H5O3DUpwcjzpE6rBXAVcssbTQchshu2NBP5UTQtey+AK6CHW6IQeD3+gTUckzk8Gpp0wXylOw4/zdKtwQO7CX6a5YKIYOwAJxwC7K1Whzz2uuPi8d2vumLONcnomSQY2uvgr41lO/RH5KheDrz0fQPeuqQLVu5uwtpifnQi1B3ILV9lOgSRHbFoJmpB0bTsOQDuM50jGp3rWPDtUMd2nvwXBkopXPdRLbJ6O/G78Qdafy/IjMPMjboxcU1xE+qbgN5dDu2P3HyC4OZyD94rbMTPjjm4C8Zfvq7DfScnoMEDNFk1t0OA6oYQPSEKpf8BeNJ0CCK7YvcMotY9AGAygFNMB4kWiaireSLumT6mc8SKeVua8PKKBrj7OjDyX5UAgIdOTcC1o+Jw7Ye1OOaZSsQ7gbwLkiAi2F7hwfUf1eJ/1igYF71Vg+JqhTgn8PQ5ieiRdKCw/mBVA8akO5Geottfxg90wv1sJY7t58CI/s7wP1nqjM3Qo2UceriBiAAAohQ/H0StycjJ7w/gewB9TWeJBs/F/W32ac7vJpvOQUT7NQA4Cbnli0wHIbIzds8gCqBoWvZOAD8HwF+YnTRcNq471fEdL5VNZC9/YMFMFBiLZqI2KJqWPQPANNM5IptSr8U/WM0xmYls5R3klv/DdAiiSMCimajt7gYwz3SISPUn15tzU6WaYzIT2cdaANeZDkEUKdinmagdMnLyBwBYCqC/6SyRpC9K9yxKuCleBKmmsxARAKAGwDjklq8wHYQoUrClmagdrMtsXwCgznCUiPJa/ANrWTAT2crNLJiJ2odFM1E7FU3LXgTgBtM5IsV5jvlLhzh28OQ/Ivt4FrnlL5gOQRRpWDQTdUDRtOyXAfzVdA67S0RdzeNxz3KoPiL7+ALALaZDEEUiFs1EHfdnAB+bDmFnz8T9fXGcNA0ynYOIAAA/ArgUueWNpoMQRSIWzUQdVDQt2wPgSgArTWexo2Nl/dqTHct5qWwie9gD4FzklpebDkIUqVg0E3VC0bTsCgDnA9hrOou9KPVK/MO1InCZTkJEqANwAXLLN5oOQhTJWDQTdVLRtOyNAC6GvhQtAbjd9cbcblLtNp2DiAAA1yK3fL7pEESRjkUzURAUTcueDT2iRswPfN4PJbtvdH7Mi5gQ2cO9yC1/zXQIomjAopkoSIqmZecB+KPpHKa9Hv/Aeo7JTGQLryO3PNd0CKJowaKZKIiKpmU/BuAR0zlMucAxd+kRjp3jTecgIswAcLXpEETRhJfRJgqBjJz8/wK43nSOcEpCXfWKhOtL4qRpoOksRDFuHoAzkFtebToIUTRhSzNRaNwI4F3TIcLpmbgnl7BgJjJuGYBsFsxEwceimSgEiqZlN0GP4fyV6SzhMELWrZni+J5jMhOZtQrAmRyLmSg0WDQThUjRtGw9NiqwxHCUkBJ4PC/HP1zPMZmJjCoCcDpyy/eYDkIUrVg0E4VQ0bTsSgDnQLcARaU/u16f201qjjGdgyiG7QBwGnLLt5oOQhTNeCIgURhk5OSnQXfVyDKdJZj6o2TXgoSbEznEHJExJQAmI7d8pekgRNGOLc1EYVA0LXsHgCkAouqL7fX4BzawYCYypgzAWSyYicKDRTNRmBRNy94N4GQAyw1HCYoLHd8sGcwxmYlM2QPgZOSWR/U5E0R2wu4ZRGGWkZPfA8DnAMaYztJRSairLki4rsQlHg4xRxR+26H7MBeaDkIUS9jSTBRmRdOySwGcBmCB6Swd9a+4J5awYCYyogjASSyYicKPRTORAUXTsvcBOAPAN6aztNdIWbd6kmMFx2QmCr810AXzBtNBiGIRi2YiQ6zh6M4CMNN0lrayxmRu5JjMRGFXAGASh5UjModFM5FBRdOyqwGcC+ADw1Ha5E7Xq3NTpGa46RxEMWYJgCnILd9lOghRLGPRTGRY0bTsGgAXAfin6SytSUPxzuucn440nYMoxsyBPumvxHQQoljH0TOIbCQjJ/93AP4GQExn8TU7/raFhzt2jzOdgyiGvA7gGuSW15kOQkRsaSaylaJp2Y8DuBRAreks3i52zl7MgpkorKYBuJIFM5F9sKWZyIYycvInAPgQQC/TWbqgtmpFwvWlHGKOKCyaAPwGueX/MR2EiA7GlmYiGyqalj0PwIkAjA8t9e+4x5eyYCYKi30AzmXBTGRPLJqJbKpoWvYaAOMBLDaVYZSsXT3RsXKiqfUTxZCNAMYjt/wz00GIyD8WzUQ2VjQtezeAKQBeDve6rTGZm0TgDPe6iWLMXABjkVv+o+kgRNQy9mkmihAZOfk3AXgCQFw41ne366U517o+mxSOdRHFsOeh+zDXmw5CRK1j0UwUQTJy8k8E8DaA9FCuJx17d8xLuKWrCFJCuR6iGFYD4Cbklr9oOggRtQ27ZxBFkKJp2fMBHA/gm1Cu5434+zezYCYKmXXQ/ZdZMBNFEBbNRBGmaFr2TgCnAPh7KJZ/qfPrxYMce04IxbKJCO8DGI3c8u9NByGi9mH3DKIIlpGTfwWA/wLoEozlJaOm8vuEG/a5xBPS7h9EMagRwJ+RW/4300GIqGPY0kwUwYqmZb8GYByAVcFY3n/iHv+WBTNR0O0AcCoLZqLIxqKZKMIVTcsuAHAcgGc6s5zRsrrwRMcPHJOZKLi+BnAccsvnmA5CRJ3D7hlEUSQjJ/9sAC8C6NeexzngaSpIuH5NstRmhSYZUcypBXAHgCeRW84vWqIowJZmoihSNC37UwBuAB+253F3u16ax4KZKGi+hW5dfoIFM1H0YEszUZTKyMm/AfpiKMmtzTcAe3bMTbiVYzITdV4jgIcB3I/c8gbTYYgouFg0E0WxjJz8oQBeATC2pXm+ib910WEcYo6os9YA+AVyyxebDkJEocHuGURRrGha9loAEwDkAjjkMr2XO2eyYCbqHAXgKQAjWTATRTe2NBPFiIyc/OHQYzqPB/aPyVzhEk+a2WREEWsjgF8it/xL00GIKPTY0kwUI4qmZf8AYCKAmwFUPBf32HcsmIk6pB7AgwCGs2Amih1saSaKQZk576X/mHDN3x2Ci01nIYowMwHchNzyoFxQiIgiB4tmoliWm5oN3R8zw3ASIrvbBeD3yC1/1XQQIjKD3TOIYllueT6Ao6GHyeIQWUSH8kBfbTOTBTNRbGNLMxFpualDATwC4ELTUYhs4lsAv0Zu+RLTQYjIPBbNRHSw3NSJAB5DK2M7E0W5TQDuAvAqr+hHRM1YNBPRoXJTBcBl0N02MsyGIQqbEuhRMZ5Gbnmd6TBEZC8smomoZbmpCQB+C+BOAN3NhiEKmVoAfwcwDbnlZYazEJFNsWgmosByU3sCuBvAbwDEGU5DFCweAHkA7kZu+VbTYYjI3lg0E1Hb5aZmAMgBcA2AeLNhiDolH0AOcstXmg5CRJGBRTMRtV9u6kAAfwJwPYAkw2mI2soD4H0ADyG3/DvTYYgosrBoJqKOy03tB+APAH4NINlwGqKWNAJ4FbrPMq/kR0QdwqKZiDovN7U3gP8DcDOAbobTEDWrBfA8gEeRW77JdBgiimwsmokoeHJTu0OPtvEbAP3NhqEYVgHgWQCPI7d8l+kwRBQdWDQTUfDlpsYBuBi6gB5vOA3Fjg0A/gXgvxw6joiCjUUzEYVWbupx0N02fgYg0XAaij4e6JEwngHwOa/gR0ShwqKZiMIjN7UX9GgbvwZwuOE0FPl2Q/dX/jf7KxNROLBoJqLwyk11AjgPwC8BnAHAaTYQRZi50K3K7yK3vN50GCKKHSyaicgcPWTdzwD8AsBxhtOQfW0G8DqAV3gxEiIyhUUzEdlDburR0MXzFQAGGU5D5hUDeBvAawDmsq8yEZnGopmI7CU3VQBMhi6gLwbHfY4l1QA+hC6UP0dueYPhPERE+7FoJiL7yk1NBHA6gPMBnAuO/RyNagB8CeBNAB8gt7zKcB4iIr9YNBNRZNAt0GOhTyI8H4DbbCDqhF0APgHwEYAZyC2vMZyHiCggFs1EFJlyUzOgi+fzAUwCEGc0D7XGA2AxgE+tv6Xso0xEkYZFMxFFvtzUbtCF82Tr7zhwKDvT1gP4BsAXAL5Abnmx4TxERJ3CopmIok9uagqACdAF9BQAowG4TEaKch4AK6CL5G+gR7vYYTYSEVFwsWgmouiXm5oM4EToIno0gFEA+hrNFNlqASxBc4EMzEduebnZSEREocWimYhiU27qAOji2fsvw2Qkm9oB4HuvvxUAViO3vNFoKiKiMGPRTETULDe1B4CR0H2ijwYwFMBRAPoZTBUuZQA2ACiALox1kZxbvtdkKCIiu2DRTEQUiO4jfRSAI6Fbowd7/R0GIMlYtrarBlAEYKPPn56WW15mKhgRUSRg0UxE1Fm6z3RfAH2sP3//7gWgC4BEAAnW/5v/2jJcXiOAegAN1v/rAVQB2At9yWnfP+/pu5FbvrvzT5SIKHaxaCYiMi031YEDBXQC9GgU3gVyA8c1JiIyi0UzEREREVEADtMBiIiIiIjsjkUzEREREVEALJqJiIiIiAJg0UxEREREFACLZiIiIiKiAFg0ExFR1BKR6SJysekcRBT5WDQTEREREQXAopmIiGxDRK4SkRUi8r2IvCwih4vIV9a0r0RkkDXfdBH5h4jMF5ENza3Joj0lIj+KSD70FRmbl32qiCwTkQIReUFEEqzpRSLykIgsEJGlInKciHwuIutF5EZrnjQRmSMiy0VkpYicZODlISKDWDQTEZEtiMhwAHcCOEUpNQLArQCeAvCSUupYAK8C+IfXQ9IATARwLoBp1rQLAQwD4AZwA4ATrWUnApgO4DKllBuAC8CvvZa1RSk1HsA31nwXAxgH4D7r/isAfK6UGglgBIDlwXnWRBQpWDQTEZFdnALgHaXUXgBQSpUAGA/gNev+l6GL5GYfKKU8SqkfAfSzpk0C8LpSqkkptR3ATGv6MAAblVJrrNt51rzNPrL+XwBgkVKqQim1B0CtiHQHsATANSKSC8CtlKoIyjMmoojBopmIiOxCAKgA83jfX+fzWH/z+Lvfn+ZleXyW6wHgUkrNgS6ytwF4WUSuCrA8IooyLJqJiMguvgJwqYj0AgAR6QlgPoDLrfuvBDA3wDLmALhcRJwikgbgZGv6KgAZIjLEuv0LALPbGkxEDgewWyn1XwDPAziurY8loujgMh2AiIgIAJRSP4jIgwBmi0gTgGUAbgHwgoj8EcAeANcEWMz70N08CgCsgVUYK6VqReQaAG+LiAu6u8W/2hFvCoA/ikgDgEoAbGkmijGiVKAjYUREREREsY3dM4iIiIiIAmDRTEREREQUAItmIiIiIqIAWDQTEREREQXAopmIiIiIKAAWzUREREREAbBoJiIiIiIKgEUzEREREVEALJqJiIiIiAJg0UxEREREFACLZiIiIiKiAFg0ExEREREFwKKZiIiIiCiA/wcHTBJqESCZu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Google Shape;201;p28"/>
          <p:cNvSpPr txBox="1"/>
          <p:nvPr/>
        </p:nvSpPr>
        <p:spPr>
          <a:xfrm>
            <a:off x="926932" y="1124373"/>
            <a:ext cx="13172890" cy="877789"/>
          </a:xfrm>
          <a:prstGeom prst="rect">
            <a:avLst/>
          </a:prstGeom>
          <a:noFill/>
          <a:ln>
            <a:noFill/>
          </a:ln>
        </p:spPr>
        <p:txBody>
          <a:bodyPr spcFirstLastPara="1" wrap="square" lIns="0" tIns="31100" rIns="0" bIns="0" anchor="t" anchorCtr="0">
            <a:spAutoFit/>
          </a:bodyPr>
          <a:lstStyle/>
          <a:p>
            <a:pPr marL="342900" lvl="0" indent="-342900">
              <a:lnSpc>
                <a:spcPct val="125000"/>
              </a:lnSpc>
              <a:buSzPts val="2200"/>
              <a:buFont typeface="Wingdings" panose="05000000000000000000" pitchFamily="2" charset="2"/>
              <a:buChar char="Ø"/>
            </a:pPr>
            <a:r>
              <a:rPr lang="en-US" sz="2200" b="1" dirty="0">
                <a:solidFill>
                  <a:srgbClr val="4A4A45"/>
                </a:solidFill>
                <a:latin typeface="Lato"/>
                <a:ea typeface="Lato"/>
                <a:cs typeface="Lato"/>
                <a:sym typeface="Lato"/>
              </a:rPr>
              <a:t>How well do clients stay on or return for each family planning method once they start, and which methods need the most support to improve continuation?</a:t>
            </a:r>
            <a:endParaRPr lang="en-US" sz="2200" b="1" dirty="0" smtClean="0">
              <a:solidFill>
                <a:srgbClr val="4A4A45"/>
              </a:solidFill>
              <a:latin typeface="Lato"/>
              <a:ea typeface="Lato"/>
              <a:cs typeface="Lato"/>
              <a:sym typeface="Lato"/>
            </a:endParaRPr>
          </a:p>
        </p:txBody>
      </p:sp>
      <p:pic>
        <p:nvPicPr>
          <p:cNvPr id="3" name="Picture 2"/>
          <p:cNvPicPr>
            <a:picLocks noChangeAspect="1"/>
          </p:cNvPicPr>
          <p:nvPr/>
        </p:nvPicPr>
        <p:blipFill>
          <a:blip r:embed="rId3"/>
          <a:stretch>
            <a:fillRect/>
          </a:stretch>
        </p:blipFill>
        <p:spPr>
          <a:xfrm>
            <a:off x="1570567" y="2304241"/>
            <a:ext cx="11724868" cy="4971344"/>
          </a:xfrm>
          <a:prstGeom prst="rect">
            <a:avLst/>
          </a:prstGeom>
        </p:spPr>
      </p:pic>
    </p:spTree>
    <p:extLst>
      <p:ext uri="{BB962C8B-B14F-4D97-AF65-F5344CB8AC3E}">
        <p14:creationId xmlns:p14="http://schemas.microsoft.com/office/powerpoint/2010/main" val="3462869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9" name="Google Shape;199;p28"/>
          <p:cNvSpPr txBox="1">
            <a:spLocks noGrp="1"/>
          </p:cNvSpPr>
          <p:nvPr>
            <p:ph type="title"/>
          </p:nvPr>
        </p:nvSpPr>
        <p:spPr>
          <a:xfrm>
            <a:off x="3533352" y="330061"/>
            <a:ext cx="7110755" cy="557840"/>
          </a:xfrm>
          <a:prstGeom prst="rect">
            <a:avLst/>
          </a:prstGeom>
          <a:noFill/>
          <a:ln>
            <a:noFill/>
          </a:ln>
        </p:spPr>
        <p:txBody>
          <a:bodyPr spcFirstLastPara="1" wrap="square" lIns="0" tIns="11425" rIns="0" bIns="0" anchor="t" anchorCtr="0">
            <a:spAutoFit/>
          </a:bodyPr>
          <a:lstStyle/>
          <a:p>
            <a:pPr marL="12700" lvl="0"/>
            <a:r>
              <a:rPr lang="en-US" sz="3550" b="1" dirty="0">
                <a:solidFill>
                  <a:srgbClr val="282824"/>
                </a:solidFill>
                <a:latin typeface="Lato"/>
                <a:ea typeface="Lato"/>
                <a:cs typeface="Lato"/>
                <a:sym typeface="Lato"/>
              </a:rPr>
              <a:t>Exploratory Data Analysis (EDA)</a:t>
            </a:r>
            <a:endParaRPr sz="3550" b="1" dirty="0">
              <a:solidFill>
                <a:srgbClr val="282824"/>
              </a:solidFill>
              <a:latin typeface="Lato"/>
              <a:ea typeface="Lato"/>
              <a:cs typeface="Lato"/>
              <a:sym typeface="Lato"/>
            </a:endParaRPr>
          </a:p>
        </p:txBody>
      </p:sp>
      <p:sp>
        <p:nvSpPr>
          <p:cNvPr id="206" name="Google Shape;206;p28"/>
          <p:cNvSpPr/>
          <p:nvPr/>
        </p:nvSpPr>
        <p:spPr>
          <a:xfrm>
            <a:off x="12959226" y="7577665"/>
            <a:ext cx="1600200" cy="6096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8"/>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14</a:t>
            </a:fld>
            <a:endParaRPr dirty="0"/>
          </a:p>
        </p:txBody>
      </p:sp>
      <p:sp>
        <p:nvSpPr>
          <p:cNvPr id="2" name="AutoShape 2" descr="data:image/png;base64,iVBORw0KGgoAAAANSUhEUgAAAs0AAAHkCAYAAADFBBLiAAAAOXRFWHRTb2Z0d2FyZQBNYXRwbG90bGliIHZlcnNpb24zLjMuMSwgaHR0cHM6Ly9tYXRwbG90bGliLm9yZy/d3fzzAAAACXBIWXMAAAsTAAALEwEAmpwYAACIdUlEQVR4nO3deXwTZf4H8M83SS9KKTe0IBYFacUIKCAIAt5H1dX1XN0Vz113ddXfXnbV1Xrjuh6767GHB/W+764HioDcoCBFy025z170vvL8/nimEELa9EjyTJLP21dfkslk5pNkMvnmmWeeEaUUiIiIiIioZQ7TAYiIiIiI7I5FMxERERFRACyaiYiIiIgCYNFMRERERBQAi2YiIiIiogBYNBMRERERBRCwaBaRq0VEWX9H+bl/itf9p7U3gIjMEpFZ7X1ce5YpIiNFJFdEegZzPe3Ic4eIbBaRRhFZ3sp8uSJyip/p00Vka4gzer+Pvn/Xe83nPb1RRDaIyAsiMjCU+drK5GtoradIRKaHej3hJCIZ1vt9dRvmDerzb8v+wSvf9a3NF2otbXt2IiIXi8i7IrJJRGpEZLWIPCwiKX7m7SEiz4nIXhGpEpEvRcTtZ76HROQLESluaTsRkRQReUtE1lnLKhORRSLy8xA91Q6x8ucGmOdUEXlFRNZbr+F6EXlWRPr6mTdRRB4VkR3WvAtEZJLPPEeJyN9FZIWIVFrzfiQiIwLkOFFEPFZmV4eecAQL5+fe+n7MFZG21EzdrXmPC3WuSGG9V7kicoSf+4pE5JUwrL9N32GBtKeluQLAL/xMv8q6r6N+Y/0Fk+8yRwK4B0DYi2YRGQvgQQBvAJgE/69hs3sAmP7SvQXAeJ+/D33mmW5NnwLgcQA/AfCViCSFLWXL7PAaRpsd0O93vukgNhcJ294fADQBuAPAWQCeBfBrADO8CwIREQAfWfP8FsBFAOIAfO3nB/JvASQB+KSV9cYDaATwMIDzAVwBYBWAl0Xk/zr/tMLqRgC9ADwA/fo0P6eFItLVZ97nAdwA4G4A50J/lj4XkZFe85wB4GQAeQDOg/7u6gNgkYgc7y+AiMQB+DeAXcF5ShTAFOjPd1tqpu7WvCyaD8iAfk0OKZojTXt+nb4H4OcicreyrohiFUkXAXgXwNUdCaCU+rEjj/NHRBKUUnXBXGYQZFn//5dSaoPRJG1TqJRaGGCebV7zzBWRCuhC+mzo7YQMav4cBGt51rICbRMUGc5TSu3xuj1bREqgC7YpAGZa088HMBHAKUqprwFARBYA2AjgT9A/rpulKqU8IjIEuhHlEEqpYuhC2dv/RB+9vBbAE516VuH1Gz+v4RoAswFcCuAFALBaiq8AcK1S6kVr2mwAPwC4D/o1BnSDytPK60pjIjITQBGAW+H/Nf0jALHWdUfQnlkQBXs/ZIL146TRBjkEQJxSqt50lljXnpbmlwEcDr0jbXYhACd00XwQERkjIu+IyFavw4AP+bZG+jv8KiLDROR96xBejYgsFJGzfObJtZrbjxGRz0WkEsBbvsu0muNftB62Vg50LcgQkQIRed9P9uauCme29oKIyFjrkGWldcjxK6tlef9zgy4mAWB9a4f+RKR5h3mnV8Zcn3lGicg3IlItImtF5EY/yxksIq+KyB4RqROR5SJyYWvPIwiWWP8f0tIMcqCbz4miD9NWiMguEfmzdf9ZIrLMeh2X+GthEZGfWttCtbVtvC0ig7zuD9Zr2Or76jXfrdahpVoRWSoiJ/mZp7+I5InIduv92CEin4ifQ7k+j1Mi8qCI3On1GZojB7dQNW/rc0XkPOv1q4N1lKUN2+efRKReRHr5Wf+PIvKB9W+/h7ba8vyt+dq0TYrI5SKyyprnhw5st/Ei8riI7Lbe309EJMPPem4Qke+t3HtF5Hnx6rplPe5Lr9vilb2L1/RXRWSx9e9Wtz0RmWy9/hXWe/G5iBzjJ1ur27g1T5Ho7gGXi0ihtbylIjLRd3m+fIq9Zs2f3wFe084HsL25YLYeWw7gY+gjS97L9ARabyuKATQEmsl6rjOt96HS2tan+plPicgDInKLiGy0Xu/ZIjLcZz6nNd8O67We5TtPS9r5GjYAeNPrsY3QRfKZIpJgTdurfC7Na73Wa3yW15z9SAB3Qn/OA7521mP+YG0n8V7T3hWfbpXWZ6NRRLp5TQu47QbYD7Xp8+8nc1v3nU4Ruc+6v0xEPhafoyEiEme930Wi93lF1u04r3ma93O/EZG/ish2AHUAnoRuJQWAhubPdwuZM6B/WALAf732BVd7zdOez/i1IrIKQD2AbAnC96ifzNNFf8eMFpH5cqBey7bu/52VZ5+IfCgifXwe7xKRP8uBffd2EXlMRBKt+6cAaN6PzPB6Tab4LCfg/kxEfi4H77tfFpE0n3m6iMgzoruLVYrIRwAO6T4qukadYc1XLbqr6TOBXi8opVr9g25BVtAF0SwA//G67zPoYnqKNc9pXvddBOAu6ENSk6E/QDsBvOGz/FkAZnndTgewB8AGAD+HPlz1GfQhxbO95su11rke+pf2KQCm+C4T+jDX/da8FwMYZ/0l4MBOJ90n0+vW+qWV1+VYADUAvrWWexH0jrMGwAhrnqMBPGSt+0JrvQNbWN44a74XvTIOtO6bDmAfgEIAvwJwOoDXrPlP9lrGYQB2A1hpvXZnQrdEeACcH+B9bn4Pz4A+AtH85/SZTwF4wGdatjX9l23YjtYC+AuA06APLyoAjwAoAHC5tb38CGALgHivx99ozfsCgHMAXGa9HhsBpATxNQz4vlrzXee1rrMA3AxgK4ByANO95psB/eV3JXT3nEsA/AtARoD3Q1mvwTwAF1jPdzV0kdHT5/Oz23odrrXex2Pb8jygP2tN0C1n3us+3lr/RdbtDOv21R14/m3aJq3twQNdlGVDby+boQ9nzwrwWjXn2+L1+Gusx66BbqFpnnca9Gf+Meht/RoA2wAsgrWtA/gdgGoACdbtEVa2WgBneC1rO4BH2rDtZUO3Vn0IXXD+BMB8AKUADmvPNm7NVwRgk/V+Xgz9mVkGoAxA90D7dD+vX/N6R3tNWwjgcz/z/smat6uf+4b4bid+5hHo/UovAL+03our2pDxDuj99RnWtnKf9dgb/XxuigB8Dl20Xmy9fusAuLzmu996T/9mLfMO6O8SBSC3A6/hWdZjL/aa9gaA1X7mvdSad3gry+sJoArAU37u+wJAnvXvXGtZrgD5jrPmm+T1Puy1tvOHvOZ7HcAir9tt3XZnwf9+qDPfSa3uO3Hgc18EvS8/G8BU63nN9lnWa9bzuM96v++xtp/X/OxHtgH4APpz9RPrOTxn3TcB1ue7hcwJ0N/1Cvq7v3lf0KcDn/Ft1uv2MwCnAjgSnfwebSHzdOjvxh+t9+4sAN9A7+8ew4F96rXWfG/5PP4N6G31bivPb6H3Re9a93eD/uwq677m16Rbe/Zn0PsLZa3vHADXQ29ba+C1P4KuSeuhf1ieAeBR6O+S/fsmAF0BlEDXludBb69Xw6u+bfH1asPOoPlNGmK9aKUAEgGkQW+Ep8NP0dzCjvLn0B+WXj4ftllet/9mLXeI1zQndMHwnde0XGudt/pZn+8y9z8Hn/lSrI3gL17TekP/uswJ8Lq84+dN7Wa9Ee95TbveWndGG15rBZ+C1Guj9i3uEqB3Dt4/Yp6H/sHRy+fxMwAsD7Du5vfQ92+rn4wPWu9nIvTGXwj9oUlvZfnN78HdXtNc0Bt9A4DBXtPPt+ad7LWBlwN4wWeZGdAfjtuC+BoGfF+hj9BsAfCZzzous9Yx3WtaJYBbAr33LWwLewEk+zzfBgD3+2zrHgAjO7h9zgCwwOexT1rzJXit13uH057n36ZtEvrHwY8AHF7TTrCWN8v39fGzHSg/j59gTb/Oa74m723QZ74LrNujfLa/2wCssDI/bE3LtOY5qw3b3joAX/lM62a9v092YBsvgt4P9/CaNtpa/xXt3M4GQH8GZ/hMXwOfBg5revP+7DA/97WlaL4ZB/Yt9fD5wdbGzA7ofcd/AXzv53OzFgf/ULrYmn6idbsH9OfyXz6PvR0dKJqhv0dWWdufd2H+BYCFfuY/zVrPSa0s81Xogtb3O+vn0J/NvtbtXLStaHZYj7vHuj0Ser/xBLw+/9A/NKe1Z9u1ps2C//1QZ76TWt134sDn3rdA/oM1Pd26fYy/9xW6UU8BONZned/Bp8Gsra+zz3Ku95ne3s94NYD+PvNejQ5+j7aSdzq8flBZ0461pq2GV8MZ9DlMDTjQwHCSNd9VPsu80po+0ro9BS3UiGjD/gy6BtwF4Gufx0605rvFuj0Meh+f4zPfszj4O6x5+ccGej99/9o75Nzb0IXGedaLshPAV/5mFJFuIvKIiKyHLkIboH8BCIChraxjEvSOZl3zBKVUE/Qv4JHeh40s77fzOeynlKoA8AqA6+XASTDXWBlfDPDwSQA+UUqVeS1vH/TJM5M7mqkV1ergQ6V10F8O3od1zgLwPwDl1iETl+izqj8HMMLPa+fPTQDGeP2d42eeO6DfzxoAC6x/n6OU2t6G5X/q9RwaoXfKa5RSG73mWWX9/zDr/+Ohd9Sv+jyvrda8B52N3oq2vIZteV8HWn9v+Sz/XRza/20JgD+K7srgFhFpY1YA+J9SqsorRxF0C+B4n/mKlFLLfaa1dft8GcA4ERkK6ENt0C0Vb6mW+yO25/kH3CZFxAm9rb2jvA71K6UWQe9Q28r38fOgt5Hm1+t06OLBdztaBP3juXk7+h66wGg+qe8U6L6+M32mNUC3yLTIel2P9LPOaujPTvM627uNL1BKlXrdLrD+PwhtJPqktQ+h37NrfO+G/lI55GFtXX4L3oR+r8+Gbr37p4j8KtCDRGSoiLwuItugX/cG6AJ+mJ/ZZyilvLst+L42bgDJOHT7faPNz+JALhf0d9MAAJdb+7T9d6MDr6F1qP0KADd7fw+K7kL0GIA7lFK725PT+lzMwcHb7wro12C06NFNjgbQH1a/9nZsu8387Yc6853U1n2n7wnKvu93c07fERqab/t+X3+grMoqyNr7GV+olNrZwrI68j3amiql1Bw/j/3Sqr+8p7ugG00B/f7WA3jX5zl9Yd3f1u/mQPuzYQD6Qv+Y3E8pNRe6lbr5PTwBeh8f6LO9FrpR6d9Wl4+2vEYA2jlOs1VkfgA9AsRVAF5VLfdnexH6UMQ/oL+sxkAXZIBuoWxJT+hfu752Qu9sevhM9zdvezwD/cacY30ofwngfaVUoLOSW8vpmzEYSv1Mq8PBr2Vf6PelwefvUev+Q/qu+rFGKbXU62+Fn3legH4/RwHorZQ6Vik1u4PPo76FacCB59bch+1LHPrc3Gjb8/K3buDQ17At72vzDuOgbcTaeRX7PO4y6EL1T9BfUttE5G5pw9BFvsv3mubbz9Ff3rZun+9CHyVoHvrrDAD9oIvplrTn+bdlm+wNPTJDS8+3rQK9Xs3b0To/ebpZWZoLjNkATrYK+knQffK+BnC89UV/MoAl3j9qWtC8zuf9rPNcHNh227uNl3jf8PqB09q+dT+rv+FH0Gezn6mU8h2OsQT+Rxtq3nb8fZYCUkrtsfYrnymlfgO9nf1NvPqW+snaFbplcgSAHOjWrTHQ+6EEPw8p8bnt+9r43X793G6V9RnOg245vsDPvjLQa+ibE6LPsXgIwF1KqRd87n7AyviW6GHNuuPAc0oVkeQAkWdC/0BOgt5+v4YuTGuhX9OTobe3edb8bd12m/nb33TmO6mt+85A73fze+Cbb6fP/WhhvmBp72e8tRwd+R5tTZn3DXXghMO2fDfHQx8V8H4+zT/q2vrdHGh/1tJ7COj3sfn+Nn22lT5n4GToLnbPANgsIitF5KJAQTsytuNL0L/sHNB9bQ5h7ZB/An045O9e0w8Z49OPEuhfu776Q/9q9/2AdOoXoVJqpYh8A93PtRb6EGPAlo8AOQ/ZGYZJMXTL1yMt3N+WluC22KGUWhqkZbVFcyF2NfSZ5746M+Shr7a8r80f3H7eM1i/sA/aSVgtQjcBuElEhkH3ubsX+pDlswGy9Gth2jafaf4+A23aPpVSVaJPhr0Sup/fzwFssFppW9Lm54+2bZON0Dvalp7vplay+M7rb9pyryyA/mHgr+jzLvi/hu4qNhH68Pts6O2sCrpVYwp0X8JAmpf5Z+gvS1/1PvNdjRBv41aB+i6AsdCHSwv8zPYD9Ovk62gAm5VSlUGKsxT6M9EPusXNn/HQJ6GfZLUsAdi/vXWE9/br/Vr7235a8y/owu5ipZS/I64/ALhQRLoopaq9ph8N/b6v855ZRH4B/QX+mFLqQT/LOxq6uPL9YQro7hIfQp//0JKvoQucSdbff5RSjdb33ykABgNY7PVDsK3bbjN/+6EOfyd1ct/prXl/1x+63zq8bjdnPGjV7Vh2e7T3Mx6qHMFUjAM/uvwJVs3h/R766g+9HwEO/mx7j1Z2yGfbOipykbUfGQ29nb8lIiOUUitbCtKRnc4M6KbvMqWUvzce0L/+nTj0zN6r27D82QBuE5EM63A0rNaeywAss1q726v5V0tL4wg/A32opgd0S+vMFubzzZktIinNmURfIOA86P5dHVHfSsa2+Az6C+YHpVRNJ5ZjN/OhdyhDlFJ5Aebt7GvYlvd1K3Sf3v3DS1kuQiufKaXUagB3WK1Jh4yc4Mc5IpLc/CUm+szscdAnswXjeTR7GXo4yTOhf+w+ita15/m3aZsUkSUALhaR3OajVyJyAnR/v7YWzb6PnwDdjWSBdf8M6H6Xg5RSMwIsq7nA+Av0uRRl1jK/gR4GrDcODM/WzN+2txq6i8lwpVRr71t7tvEOs1rpXoU+sShbtTy85EcArhGRyc1HkawW9vOgT6oKlsnQrVStdTdoHrFk//eJiPSAzyge7bAC+sfPpTj4Pby8rQsQkcegu4dMVUp90MJsH0EXeZdAt0g3F/qXAfjCu/uT6NEkXgTwnFLqDy0s7zboMYC9XQ1dTJ6GwC3lK6ELzj9Cd09pPhw/E/pH82HQ34XN2rrttiYo30kd2Hd6az4Kejn0+TjNrrT+PweBedcQgWqQluqNsHzGw+wz6HMBUlv44dgsUA0WyGro7fty6CMfAAARORH6B/Vj1qRF0Pv4S3Hw92SLn23rCOlCEfkLdD/wLOjPil/tLpqt/i1+W5i95ikXkYUAfi8iO6B/BV8LP8Pn+PEE9I5ghojcA93X8DcAjoI+g7MjmsdtvklE8qB3viu8DkG8C33y0wQAv2/jMu+HPkT1lYg8Av2r8HboHfx9nciZLSKfQbeEbW9jP+FmdwNYDGCOiDwFvcPrAb2TOUIpdW0HcxmllNonIn8E8LTo4W4+hT6hYgD0l+4spVTzF3lnX8OA76vSY9LeC+A5EXkRur/UEOhfqvuaFyQiqdAtNK9C9wVrgP6i74EDfb5aUwPgCxF5FPqH6L3W8p8IxvPw8iV0i8Dz1v2tXp2prc/f0tZt8h7o1+QDEfk39Kg39+LAIdS2SPF5/MPQfddesnKvt16Lp6yWq9nQrSSHQXche665z7t1BGo3dHHp/SOiuQW6DgeK8WZ+tz0RuQnAh6KH+3oLen/YD8CJ0K22j7dzG++Mp6GLuAcBVInIOK/7tnp10/jIen6vWLlKod9fAfBX7wWKyGTo17u5FWi06CFAoZR6x5rnV9A/+L6E/tHVC/qL7WLok3ZaG392PvR29bT1nZAMfRLXXgCp7X0BlFJlIvIE9PCAFdDb3RjoEWECEpHboUdYeQF6GFPv13CPUmq9tZ7lIvImgCet1v2N0BeSGYwDBRtEXyHwdehifrrP8uqUUsual+cnyxTrn7N9+lP7e95K9DCol0B3LSq37voaB7bxr33mD7jttrZOdPA7KQj7zv2UUj+IyOsAcq0fLfOhC/m/AHi9hS6IvppriN+LyKcAmlo52roLugX2chFp/oG2USlVHKbPeNgopWZZr+07IvI49HvtgW7sOAfA7UqpNdAnFjcCuFb0uPB10CPLtKkRVCnVJCJ3Q/dBfgX6O2oA9H5sLaxz0JRSq0XkNQD3WQ0ES6D37QedmyUi50J3xf0A+nOZDD32fAUO3a8fEibQmaBXw8/IEz7zTIHPmZHWi/apFWI3gKdwYGiyKV7zzcKhZ0QOs55MOfSX2kJ4naWuApzNCp/RM6xp90Af1m6Cn9EsoA+11sLnLN8Ar80J0B/sSugPxlcAxvrM057RMyZADxFWC6+zfaHPbt3axuc5EPoEm23QLV87oFvYfh5g3Ye8hy3Mp+BnhICObkfWc5jrMy0D/s8+Pgd6p74PuqBcB/3FdXSQX8OA76s1363QraC10IeHJkJ/KUy37k+wtqsfrGXtg/4QBxzhAAdGKbkDusiohT7MOTLQ69fe52HN+6i1zvl+7mt+P65uz/Nv7zYJ/WN8NfQO9QfooZsOeX9ayfcb6LO790CfrJQPr7PJveb/BfQ+pcp6bQqh908DfeZ7E4eOkNE8ssYhmVra9qz7xkNfMa/Uur8I+sfG+A5s40UAXmlhm8kN8FoV4dARcpS/x0L3E3wB+tBotbX9jGjhM+R3mV7znAh9QtgO6/3dZm2b2W3cf5wCPQxVDfQh9ltgfQf4eQ18h8Rs3j6u9prmhO4jvNNa5izo7g9teQ1bfL44dNtPsrbJndb7vghe33/WPLmtLK8oQJbmxwYc1cGa/9fW/N4jZDSPrFELINHPYwJuu2h9P9Tu7yS0Yd+Jlr8npuDQOiPOer83QRfgm6zbcYGW57W9PA1dy3h8tzs/818AXWg3+Nn2OvMZvxqd/B71s8zp8P/d6O+zdMj6re3nVugTqGuh67bvoX9cp3rN9yvoLhON3u9PK8/V3z7p59ay66B/mLwMIM1nni7Q3XdKrG3nIxwYIelqa55h0Pv3jVbmPdD7pxMCfYbEWoAxIvIddB/Kiw1mcEFvuN8opVq7zDVRWIgePP9BpdRdprMQERFRx/o0B4WIHAF9SOJYBLePXHsydIM+THQF9CHax1p/BBERERHFImNFM/ThtV9A91kKfOnC0DgO+jDJbuiLpCw3lIOIiIiIbMx49wwiIiIiIrtr7xUBiYiIiIhiDotmIiIiIqIAWDQTtUBE/ikiH3fwsUpEcr1u51ojYrQ4Dx0Qi6+NiGRYz/vqDjz2auuxGSHINdLafv1dErotj29+Xte3Yd4iEZnekfWYJiITROQLEdktIvtE5DsRudZnnunWa+Hvb1WA5R8lIn8XkRUiUikiO0TkIxEZ4Wfe34vIVhHZJSIPi8+lp0XkBBGpEJHD/Tz2QxF5uqOvA1E0M3kiIJFticiR0ONKntjBRYxHy5cFJvJnB/R2sz7QjH7kW4/dEWjGDhgJPc79K/C6BDsdICLHQo87vRDADdDjWl8M4HkRSVBKNV/2+X7oy297y4C+uMlHAVZzBoCToa8u+B301QH/BGCRiExQSn1rZTkF+mpoN0FfJ+Hf0OOfT7fud0KPY/uQUsrf1TZzrWX+XekLUxCRhUUzkX+3AfhetXzVp1apli9PHHJWC+3VSqkMUxlimdXauxHAyUqpWW19nNKXVe7QdqOU2gM9QD+ZcTn0BTDOU0pVWtNmWK3AV0EXqVD6aoEH/SgSkdOtfwa6tPIbAJ5WXmfvi8hM6ItD3GqtBwDOBjBDKfUfa57J1rTp1v2/AZAIfWXLQyillonIcuh94G8CZCKKKeyeQeRDRBKgrzz0ms/0KdZh1Iusw6yl1mHYV0Wkl8+87e5eYB1+fd86vFsrIptF5G3r4jthISIjrAzFIlIjIqtF5M9e94uI/J81vd46RPyUNea593KUiDwgIreIyEbrUPBsERnuM5/Tmm+HiFSLyCzfebzmPUtEFli5ykXkA9GXw/aeZ5aIzLXmXW7Nu8w6HO0SkYesdZVY72Gy12NdInK/iKy3Xv+91rImBufVbZ346Z5hZdwqIqNE5BvrNVorIjf6PNZv9wwRuUFEvvd6Ps+LTzcL63nfLiI/WvPtEZHPRCTTyvKiNetaOdCVIMN67M3We1IiImUislBEslt4ivEi8ri1fVeLyCe+eVt4XQZbn7E9IlJnva8X+sxj+rMTD331txqf6WUI/D17FYBvlVI/tDaTUmqv8hnuSulLYa+BvqSwdxbvHFXQRTJEpB+A+wDcpJRqaGV1bwC4UkSSAmQniiksmokONQ760Oc3Ldz/JPQlOX8G4E4A5wN4Jwjr/QT6y+/XAM4EkAN9udCwfE5FZCyABQCOBPB/0Je9fxz6MrjNHrSmzQBwHvSlUq8GkC8+/Sahf3hkQ7eCXQNgEIAPfQqZXOhLhb8KfenZL+DnMLWInAXdBaESwGXQr9ExAOaKyACf2YdAXxZ8GoBLoC/J+xF0a1+alfc+AFdCdztodrv1vP8B/fpfA33p6A715Q2ibtA/4F4B8BPoywk/KyInt/YgEZkGPQb+l9Db6B8BnAXgU9GH6Ju9Af2+/g/6PbgB+hLAadCv+QPWfJdAdwHx7gaSAX2J5Eug35elAD4RkbP9RPozgKHQr+tNAI4H8IWIxLXyHA6DvvT0COj35nzorgnvisj5XrMa/ezgQCvuP0QkXUS6i8gNAE4F8ERLDxKRCdDba6BW5pYe3xP6c1DoNXkRgNNE5DgRGQL93jQfwfgbgHyl1NcBFj0Hersb35FcRFEr0HW2+ce/WPuDLp48AOJ9pk+BLpY/85l+pTX9VK9pCkCu1+1c/XE76HH75wHQ27p9fgfyOqG7WjX/3Qd9yNZ7mqsNy5kDYAuALi3c3xNALYDpPtN/7pvdur0WQJzXtIut6Sdat3tAF8H/8vP6+75+S63lubymDYZu3Xvca9osa9oRXtPOt5b3pc963gOw0ev2JwDe68Dr7/B5rY9s3h58pjsCLCfDetzVXtOmW9NO9pqWAGAvgP94Tbvami/Da1lNAO72WccEa74LrNunWLdvaSVX87KHtPF1+ALAh36e14/er4FXluu8phV5b18AnofudtLLZ10zACzv7GenHe9vXBvmGwN9HoOy/uq9n1sLj/m3NV/vDmZ7Fbr/9BCvaU4Ab3nlmAkgGfoKvKUA+rVhuXHW9nNHKF5T/vEvUv/Y0kx0qHQA+5RS9S3c/5bP7behi+zOtMoUA9gAYJp1SH1oOx67HrpQbP77C4DDfaY1tHYoXES6QBcxryqlqluYbRx0wfaKz/Q3ADRCfyl7m6EOPgRcYP1/kPV/N/SXue/r+YZPtmToq3e+qZRqbJ6ulNoIYJ6f9a5RSm3wut08KsHnPvOtAjBQRMS6vQTAOSLyoIhMFJF4tM3dOPi1XmdN/9Jn+t1tXJ6vauXVMqh03+e1OPA6+nM6dLH3qtX9wmW18C8CsA/AJGu+M6ALq/92JJiIHG91s9gFvQ00WOse5mf2d5RSHq/nMQ+6yGztc3MWdAt4uc/z+BzACNHdgjr82RERt4i8I7r7ULXVBeY2ERkqIsmiT6qbjYO7P/hbzlAA7wL4AfoIzGnQJ/z9S0SubOExCQAuBfCJUmpvWzN7Pf7PAK4AcLNSqnmbg1KqSSl1qZU5Qyl1CnRh/jSAu5RSu0TkVhHZYHVn+ZdvNwzrc1sOvS8kIgtPBCQ6VCL0od2W7PK+oZSqF5FSBPhibY1SSok+ISgXwMMAeonIRgCPqgNn3rfkPOhittkvAZwL3cLqbXsry+gBXWS1NuJHczeFg0ZoUEo1ikgxDu3G4DvSQvNrmmj9P836/y6f+Xxv9wAgvuu17IT+geCt1Od2fSvTXdAtc40AHoJuSf85dJeRShF5B8AfAxQ1/4FupW6WBt0d5EYA33pNb+31b41vbkC/lol+pjfra/1/XQv39/L6f4lSyrcvbkBW14mvoFuQfwtgM/TreD+ALD8P8X1fm6e19rnpC93n96oW7u+llNrXic/OmwA+hf6sJEIX/P+HA10qyqG7YwUaCech6B8M53r9UPxK9LkOfxeR171/MFh+At0NrN1dM6w+7Q9BF8Ev+JtHKeW9vd0GvW0/a71W90P/cNoG/QPkDugf295qALBPM5EXFs1EhyqGLtRa0s/7htUi2QP6C6jDrNbRq6yWzxEAbgbwjIgUKaU+beVxBd63ReRcAPWqfSN/lEK3lrdWwDQXwf2hW9Sa1+eCLr6K27E+4EAR3M97efB5fa1sylqvr/4dWK9fVrHzCIBHRKQ/9A+PxwF0ge6v29LjtsOrIPZq0V/dzvcgmJpfkzPgv+huvn8vgJ4iktSBwvksAKkALlVK7S8qraMW/vi+r83TlreyjmLocwseaeH+7UDHPzsAzlRKbfG6/SmA34kevzgOwAY/xa4/bujRdnxPrlsM3RrcF/oHnrep0K///9qw/P1E5BfQfdUfU0o92Ib5BwK4C8BpSimPdX7ADKXUcuv+F6F/lPgWzT2tfERkYfcMokOtAhBnfdn4c6nP7UugP0sLgrFypS0H8Dtr0jHBWG6AdVYDmAvg562cMb8QuoXzcp/pl0H/AJ/dztWugD6z3/f1PGj5Sqkq6BbbS7xPYLMKmxM7sN6AlFI7lVLPQXexCPnrHwIzoH8EDVJKLfXzt9Ga7wvoVvzWLjzSfITAd7toLo73F4oichR0Nx9/LvY+WdQ6CW4gWv/cfAbgWAA/tPA8Djoi1N7Pjk/B7D19k1JqXRsLZkAXxCP9dOk5AbqF96CjLtYoFmcAeM1Pod0ia9SQFwE8p5T6Qxsf9iR0t6slXtOSvf7dFXob8F5Pf+iW99VtzUYUC9jSTHSoOdb/x8L/YdnhVuvMGwCOgh55YLZS6quOrlD0xRH+Dn24eB10l4GroQ93z+zoctvpD9AF6AIReQz6uR8BYKRS6rdKqRIReRzAn0WkCrqFLAt6dIW50CMttJlSqkxEngBwp4hUQBdwYwBc52f2v1jL/0REnoH+or8X+vD5Y+1/qocSkQ8BfA89OkMpgFHQran/Dsbyw0kptV5EHgHwlOhh+WZDF2+HQXdBeE4p9bVS6msReRfA41Z3i5nQLayToEdZmAXd/QIAbhKRPOgieQX0D4pGAC9Z20sa9HuyGf4bZFIAfCAi/wbQB7orxVoAL7XyVO6Gbq2dIyJPQZ8o2AO6GD5CKXWtTT47T0Gf2/CxtX3WQHf5+BmAJ/ycH3El9Pdvi10zRKQRQJ5S6jrr9iToi6CsADBdRMZ5zV6nlFrmZxlnAjgJB/cx/xLArSLyG+iW+t/iwOgfzU6w/j8HRLQfi2YiH0qpIhFZDN1X+D0/s9wK/YX4JvQX9McAbunkandCFxu/g259q4U+ce5cZV3pK9SUUkus1r/7APwTup/0JhwYpxfQQ+ztge6v+xvow+cvAfhzO1rlvOXiQEvnzdAnqp2Hg7trQCn1mejxf++BPnGwHnqkjD/59N3sjDnQRw1ugm5F3Qw9pF7AQ+A2sn8cX6XUHSJSCP18brLu2wLdD3mt12Muhx6xZCp039dy6JMin7OW873oMcd/CT0cnQPAYKXUD9ZJbvdB9+FeDz3U21nQI834ehh6eLXp0C2dX0OfxNZiS6tSarOIjIbeTh6CLraLAazEgYLTDp+dd0TkHOjX8TnoVtr10K+7vx9dUwGsVEp918pindZfs1OgP5OjoE+A9bYJepSS/awTDZ+C7pNf5pX1UxG5A7ofcxcAH+DAsILNzoUeO7qlPvFEMUmUUoHnIooxoi/q8HcAac2jSYjIFOgv+tOVUl8aC0fkQ0Rugd5eU9SBK9IRtZuIJEKfb/AHpdTzpvMQ2Qn7NBP59zL0iX28jCzZljUs2pnQLZc/sGCmIPgVgN3o4AVXiKIZi2YiP5RSTQCuhb5wAJFdDQXwIayLopiNQlGiDvoCO40B5ySKMeyeQUREREQUAFuaiYiIiIgCYNFMRERERBQAi2YiIiIiogBYNBMRERERBcCimYiIiIgoABbNREREREQBsGgmIiIiIgqARTMRERERUQAsmomIiIiIAmDRTEREREQUAItmIiIiIqIAWDQTEREREQXAopmIiIiIKAAWzUREREREAbBoJiIiIiIKgEUzEREREVEALJqJiIiIiAJg0UxEREREFACLZiIiIiKiAFg0ExEREREFwKKZiIiIiCgAFs1EhojI/CAtZ4qIfNKJx98RjBxERETRjEUzkSFKqRNNZ7CwaCYiIgrAZToAUawSkUqlVFcRmQLgXgC7AIwE8B6AAgC3AkgCcIFSar2ITAdQC2A4gH4AfqeU+sRnmWMBPGk9rgbANUqp1SJyNYDzAXQBcCSA95VSfxKRaQCSRGQ5gB8A/BLAWwAGAnACuF8p9WZoXoHo5M5zOwD0BdDf+n9X6Ne9rX8JABoA1LXjrwrAbgA7rb8dBVMLqkL+ZImIYgiLZiJ7GAEgC0AJgA0AnlNKjRWRWwH8FsBt1nwZACZDF75fi8gQn+WsAjBJKdUoIqcBeAjARdZ9IwGMgi6yVovIP5VSOSJys1JqJACIyEUAtiulsq3bqSF4rhGrMDPLBf2D4nDrbxCAw6+71dmzooscCV0o94b+wWGUO89dhQNFdPPfLq9/bwKwpmBqQa2xkEREEYRFM5E9LFFK7QAAEVkP4AtregGAk73me0sp5QGwVkQ2AMj0WU4qgDwRGQpAAYjzuu8rpVS5tY4foYu+LT6PLwDwNxF5BMAnSqlvOv/UIk9hZlYK9A+MUdA/NoZAv17p8FMQ996HdRVd4PsDxrRk6B9XR7Yyj8ed5y4CUOj7VzC1oCzUAYmIIgmLZiJ7qPP6t8frtgcHf06Vz+N8b98P4Gul1IUikgFgVgvraIKfz79Sao2IHA/gHAAPi8gXSqn72vokIlFhZlZvAMdZf6Os/x8JQNq6jLQSVb6xf5tntxMHgCOsv2zvO9x57p04uJD+EcB3LKaJKFaxaCaKLJeISB6AwdCFzmoA47zuTwWwzfr31W1cZoOIxCmlGkQkHUCJUuoVEalsxzIiQmFm1mE4UBg3F8kDO7vc9GLUdHYZNtTf+vM+0qHcee4fAcwHMA/AvIKpBetMhCMiCjcWzUSRZTWA2dAnAt6olKoVOaiF86/Q3TN+B2BmG5f5HwArROQ7AC8BeFREPNAno/06aMnDrDAzKwHAJACnADgeukDuHYp1pZeoxlAs14YE+kTU4QBuAAB3nns3DhTR8wEsLZhaUG8sIRFRiIhSvkd3iciOrNEzPlFKvWM6i10VZmYdAeBsAGdBt5Amh2O9a9Ix566prknhWFcEqAOwFLqAngNgZsHUgmqzkYiIOo8tzUQUsQozsxIBTMGBQvkoEzl6ViLRxHptKgHABOvvjwBq3XnumQA+BvBJwdSCrSbDERF1FFuaiSiiFGZmDYUuks+GHn4vyWwioDYOhVf9wZVlOkeEWA6rgAawpGBqAb+EiCgisGgmIlsrzMzqAt3Vork1ubUh1IzwCPZcnuPqYzpHBNoJIB+6gJ7BC7IQkZ2xaCYi2ynMzHIAOAPANdBXMrR19wcFqCv+5Gxsckpc4LmpBbUAvgbwOoB32Q+aiOyGRTMR2YbV9eIaAFcBGGA4Trvc/Gvntt3dJaIy21gFgHcA5AGYwy4cRGQHLJqJyCjr6nuXQhfLEwzH6bD7L3cUFAx2uE3niEIboYdCzCuYWrDRdBgiil0smoko7AozswT6JL5rAFyEMA0NF0rPn+5Y8Plox3jTOaKYAvANgOkA3i6YWlBpNg4RxRoWzUQUNoWZWYOgrzI4FfqKhlHj0+Nl9otnOCebzhEjqgC8B11Af83uG0QUDiyaiSikCjOzkgD8FLpYPgWAw2igEFk+WGY/dDmLZgNWA/gHdPcNjr5BRCHDopmIQqIwM6sPgN8CuAlAT8NxQm5bL8z/v1+6TjSdI4aVAngOwD8LphZsMR2GiKIPi2YiCirrUta/h+6vbPzCI+FSkYjvr/s/1wjTOQiN0F03/lYwtWCJ6TBEFD1YNBNRUBRmZo0CcDuAiwE4DccJu0YHNl1xu+tw0znoILMAPFIwteAz00GIKPKxaCaiTinMzJoC4E4ApxmOYpQCai/7s8vWF2GJYd8DeBTAmwVTCxpNhyGiyMSimYg6pDAz62QA90APHUcArr3VWVrZRXqYzkEtKgJwL4CXCqYWeAxnIaIIE5VnsRNR6BRmZp1SmJk1G8BMsGA+SL9y7DWdgVqVAeBFACvcee6fGM5CRBGGRTMRtUlhZtaphZlZcwB8BWCS6Tx2lFaiyk1noDYZDuADd557vjvPzW2ZiNrEZToAEdlbYWbWSABPgq3KAaUXqxrTGahdxgOY7c5zfwrgzwVTC743HYiI7IstzUTkV2FmVs/CzKxnAHwLFsxtklaCJtMZqEPOBrDMned+xZ3nHmw6DBHZE4tmIjpIYWaWozAz60YAawD8GtxPtFm/MhVzQ+1FEQFwJYDV7jz3P9157r6mAxGRvfDLkIj2K8zMOhHAUgDPAuhlOE7E6VEJDjkX+eIA3AxgvTvPfac7zx1vOhAR2QOLZiJCYWZW/8LMrJcAzAUwynSeSJVci26mM1DQdAXwAIDlPFmQiACO00wU0wozs+IA3AI93nKK4TgRzwPsvfzPrt6mc1DQKQDTAfyxYGpBseEsRGQIW5qJYlRhZtbpAFYA+BtYMAeFAL1cTaredA4KOgFwDYBV7jz31YazEJEhbGkmijGFmVmHA3gcwE9NZ4lGv/2Vc+uunjLQdA4KqdkAbiyYWrDKdBAiCh+2NBPFiMLMrITCzKx7ABSCBXPIpJWqUtMZKOQmA/jenee+353n5smfRDGCRTNRDCjMzDoawCIAuQCSzKaJbunFqDCdgcIiHsBdAArcee7TTYchotBj0UwU5Qozs26CHkZuhOkssSC9RDWYzkBhNQTAF+489wvuPHdX02GIKHRYNBNFqcLMrD6FmVmfAHgKbF0Om/7snBGrrgHwnTvPPdp0ECIKDRbNRFGoMDPrLAAFALJNZ4k1vfepONMZyJihAOa789y3u/Pc/H4lijL8UBNFEetkv78D+B+AfqbzxKJu1eAh+tgWB2AagBnuPPcA02GIKHhYNBNFicLMrGMALIG+WIkYjhOzEuvRw3QGsoVTAKxw57kvNB2EiIKDRTNRFCjMzPotdMHsNp0l1jk96Gs6A9lGTwDvufPc/3bnubuYDkNEncOimSiCFWZm9SvMzPofgH8A4HixNiBAQrcqxUstk7dfAvjWneceaToIEXUci2aiCFWYmXUO9GWwzzadhQ7Wtwx7TWcg28kEsMid577NdBAi6hgWzUQRpjAzy1WYmfUkgHyAXQHsKL1E7TOdgWwpHsAT7jz3y7ySIFHkYdFMFEEKM7O6QRfLt5rOQi1LL1G1pjOQrf0cwGx3njvNdBAiajsWzUQRojAzKwPAfABnGI5CAaSVoMl0BrK9sQCWuvPcY0wHIaK2YdFMFAEKM7PGAVgEYLjpLBRY3zLlNJ2BIkI6gDnuPPcVpoMQUWAsmolsrjAz6zIAX4P9lyNGj0petpzaLBHAq+489zReRZDI3vgBpagiIvODtJxZIjI6GMvqjMLMrLsAvA4OJxdRkmvRzXQGiji3A/jQnedOMR2EiPxj0UxRRSl1oukMwVCYmRVfmJmVB+B+8Op+ESeuEb1NZ6CIdC6Ahe4895GmgxDRoVg0U1QRkUrr/1NE5BOv6U+JyNXWv8eIyHwR+V5EFotIiogkicgbIrJCRN4EzB1eL8zM6gVgBoCrTGWgznEAPeMaOYIGdcjRABa789ynmA5CRAdj0UwxRUTiAbwJ4Fal1AgApwGoAfBrANVKqWMBPAjgeBP5CjOzjgKwEMAkE+un4OlTjl2mM1DE6gngU3ee+2LTQYjoABbNFGuGAdihlFoCAEqpfUqpRugi9RVr2groK+2FVWFm1mQACwAMCfe6Kfj6l6gy0xkoosUDeMOd577GdBAi0lg0U7RqxMHbd/OJdAJAtfCYlqaHXGFm1tXQXTJ6mspAwZVegirTGSjiOQE8785z82JGRDbAopmi1SYAR4tIgoikAjjVmr4KQLqIjAEAqz+zC8AcAFda044BcGy4ghZmZt0D4EUAceFaJ4VeerFqMJ2BooIAeNKd5841HYQo1rFopojnb5g5pdQWAG9Bd7N4FcAya3o9gMsA/FNEdgJYCd0K/SyAriKyAsCfACwOR/bCzKyHAOSGY10UXv3LTCegKHOPO8/9hDvPzdF0iAwRpYwdkSZqExFxWf2Og73cXACVSqm/BXvZbVGYmfUogD+YWDeF3o4eWHDrja7xpnNQ1HkBwC8LphbwUu1EYcaWZgobEUkWkXxrqLeVInKZiBSJSG/r/tEiMsv6d66I/EdEvgDwkoj0EZEZIvKdiPxbRDZ5Pa7Sax1/EpECax3TrGk3iMgSa9q7ItIl/M/+YIWZWU+ABXNU61aNrqYzUFS6FvoEwXjTQYhiDYtmCqezAGxXSo1QSh0D4LMA8x8P4CdKqSsA3ANgplLqOADvAxjkO7OInA3gAgAnWMPJ/dW66z2l1BhrWiGA64LybDqgMDNLCjOz/gngNlMZKDwSG9DDdAaKWhcD+Mid5zbeAEAUS1g0UzgVADhNRB4RkZOUUuUB5v9IKVVj/XsigDcAQCn1GYBSP/OfBuBFpVS1NV+JNf0YEflGRAqgT/Yb3tkn0hGFmVkC4BkAN5tYP4WXw4N+YP83Cp0zAXzOy24ThQ+LZgobpdQa6NbjAgAPi8jdOHhouESfh3gP2dWWk19aGk5uOoCblVJuAPf6WU/IPX3jTJk/7r5pDa7ky8K9bjJDgLjUKuw1nYOi2kToFuew79OIYhGLZgobEUmHvureKwD+BuA4AEU4cPW9i1p5+FwAl1rLOQPwe+j7CwDXNvdZFpHmMY9TAOwQkThYw8oZ8M/axF5/mjf+/t31ccklgWenaNCvDMWmM1DUmwLgLXee22U6CFG0Y9FM4eQGsFhElgO4E8AD0C2/fxeRbwC0djb4vQDOEJHvAJwNYAeACu8ZrG4bHwFYaq2j+US7vwBYBH3xkFXBejJt9fSNMx8HcBMAeJwJw+aPe2BvfVxXFlMxIL1E7TOdgWLCeQCmczg6otDikHMUEUQkAUCTUqpRRMYDeFYpNdJwrICevnHmfdBF+0EcTfVrT1x4d4/4horeBmJRmHwwTua8drJzkukcFDOeLphawHMmiEKELc0UKQYBWCIi3wP4B4AbDOcJ6OkbZ94KPwUzAHic8UPnj7uvrC4uZU+YY1EYpZXAYzoDxZSb3Hnu+02HIIpWLJopIiil1iqlRlnD1Y1RSi0xnak1T9848xcAnmhtHo8zfsiC8ffvq4tP3R2mWBRmfcqV03QGijl3ufPc/2c6BFE0YtFMFGRP3zjzHOirdgXsX+hxxB05f9y9VbXx3XeFPhmFW49KcBxdMuExd577GtMhiKINi2aiIHr6xpknAHgbQJvPZFeOuMELxt1bXZvQfWfokpEJyXVINZ2BYpIA+K87z93aiERE1E4smomC5OkbZx4FIB9of+uicrgGLzjh3rqahJ47gp+MTIlrRB/TGShmOQG85s5zn246CFG0YNFMFARP3zizF3TB3Kujy1AO1+ELT7inviax5/bgJSOTBEiNb9BXqCQyIB7A++48tzvcKxaR+W2Y5zkROboDyx4pIue0Yb6rReSpFu6rbO96iVg0E3XS0zfOTADwAYAhnV2WcrgOXzg2t6kmsffWTgcjW+hbBp7oSSYlA/jQnefu8A/6jlBKndiGea5XSv3YgcWPBBCwaCYKNhbNRJ3UWLvsAejL2QaFcjgPWzj2blQnsXCOBv1LVZnpDBTzBgN4J5xXDWxuyRWRKSIyS0TeEZFVIvKqiIh13ywRGW39+wwRWSAi34nI2yLS1Zo+RkTmi8j3IrJYRFIB3AfgMhFZLiKXichYa55l1v+HeUU5TEQ+E5HVInJPC1n/KCJLRGSFiNxrTUsWkXxrvStF5LIQvlwUIVg0E3XC4Ns//nORWj2mvvLjWcFcrnI4By4aczeqk/psCeZyKfzSS1BlOgMR9OW2/25o3aMA3AbgaABHAJjgfaeI9AZwF4DTlFLHAVgK4HciEg/gTQC3KqVGADgNQBWAuwG8qZQaqZR6E/pKr5OUUqOs+x7yWvxYAFdCt05f0lyke637DABDrflGAjheRCYBOAvAdmuY02MAfBacl4IiGYtmog7KyMm/QInjwffTfjJ5SZdkR2153lylGmuDtXzlcA5cOPYvzqqkfpuCtUwKv/Ri1WA6A5HlN+489y8NrHexUmqrUsoDYDmADJ/7x0EX1PNEZDmAqQAOBzAMwI7mcfmVUvuUUo1+lp8K4G0RWQk9Pv5wr/tmKKWKlVI1AN7DoUcFz7D+lgH4DkAmdBFdAOA0EXlERE5SSpV36JlTVGHRTNQBGTn5bgAvwxqLeX7P8ZM+7X18l5ry51YoT2XwrvInzvRFY++Mr+rCwjlS9StVAcfrJgqjp9x57pPCvM46r3834dAhOQW6uB1p/R2tlLrOmq7asPz7AXxttQifByDR6z7fx/veFgAPe617iFLqeaXUGgDHQxfPD4vI3W3IQVGORTNRO2Xk5PcB8BGArt7T1yUfedwb6ef2qax4aZOncefaoK1QnGmLxtyVUNklbWPQlklh06sCCaYzEHmJA/CuO889yHQQLwsBTBCRIQAgIl1E5CjobhfpIjLGmp4iIi4AFQBSvB6fCmCb9e+rfZZ9uoj0FJEkABcAmOdz/+cArvXqQz1ARPqKSDqAaqXUKwD+BuC44DxVimQsmonaISMn3wHgDRx6eBEAUBzfa/D0gT87srT6o+Kmuh+Dd6lvcfRfPOaOLpXJ6RuCtkwKi5Sag39cEdlAH+gRNexwxUqllNoDXey+LiIroIvoTKVUPYDLAPxTRL4HMAO6FflrAEc3nwgI4K/QrcHzoMen9jYX+qjgcgDvKqWW+qz8CwCvAVggIgUA3oEuyN0AFlvdRe4E8ECwnzhFHlGqLUc+iAgAMnLycwH4PQPbm0M1NVy8/YP56ZKOuC6nTA5aAOXZPWbptIqUqm1HBm2ZFFJNgu0/y3Glm85B5MdbBVMLjI0KYRWp5yuleBSNIgJbmonaKCMn/1QAf2nLvB5xxr014KLJy+MbUFfxxmylPP5OXmk/cfRdMjqnW0XXw9YFZXkUcg6FvqJPgCKym0vdee47TaxYRGYAKGDBTJGELc1EbZCRk98f+vBev/Y+NrNi9ZLTSpY2JKb8fLg4ElODEkh59o7+9q+l3Sq3DA3K8iikfnWzc3dpivQ1nYPIDwXgrIKpBV+YDkJkd2xpJgogIyffCeB1dKBgBoBVKcPGvNn/9D5VFdNXeZpKgzPusjh6Lz3+Tz33pRy+JijLo5DqV4Zi0xmIWiAAXnLnufmjjigAFs1Egd0DfWGADtuT0Hfo9IGXHFle9fbWpoaNK4KSShy9lh73x97l3QavDsryKGTSSlSF6QxEregHIM+d5+bwiEStYNFM1IqMnPzToc+c7rQaZ5feLx52xXE76r8pbaxZ5DvsUceI9Px21O/7lnU7ojAoy6OQGFCsgnbRG6IQOQvA70yHILIzFs1ELcjIyU8D8AqC+DlpEmfC6wMumVzg2tNQX/nRLBWMkwpEenw36ndppalDfgxCRAqBtJI2XaCByLSH3Hnu402HILIrFs1EfmTk5AuAVwGEpJ/fl31OnfJVt7TE2oqXv1GqoabTCxTpvmzkbQNKuw/9IQjxKMj6livfsWOJ7CgewBvuPHey6SBEdsSimci/3wI4OZQrWNntmHHv9p3Yp2rf9OXKU7m70wsUSV024taBJd2HrQxCPAqi1ErY4SISRG0xBMDjpkMQ2RGLZiIfGTn5QwA8HI517UhMy3p5wAWDyytfX+dp3NH5kTBEUpeP+O2gkh6ZBUGIR0HSpQ7BGWqQKDx+6c5zZ5sOQWQ3LJqJvFiXyX4RCF/LYKWra/8XBl4+amftFzsb635Y3OkFinRbfuzNGcU9soIzSgd1WlwT+pjOQNROz7vz3L1NhyCyExbNRAe7DcDEcK+0yeFKenXAJSetwtqqhuqvZnd6gSIp3x970xF7ew7/PgjxwurOHTswcd1anL9xw/5pZU1NuG7LZpy1YT2u27IZ5U1Nfh/7cmkJzt+4Aedt3ICXSkr2T39sz25csHEjcnZs3z/to/JyvFxa4m8xQSdAt8R6VRmWlREFRz8A/zEdgshOWDQTWTJy8o8C8ICxACLyab8zT57dpYurtuLNrzt96W2Rrivcvx6yp5d7eXAChseFqan4z8DDDpr2XHExxnVJxmdHHIlxXZLxXMmh1wpZW1eHt8vK8ObhGXg/YzBmVVWiqL4eFU1NWFZTgw8GD0aTAtbU1aLW48H7+8pxefce4Xpa6FOGPWFbGVFwXOjOc19tOgSRXbBoJsL+bhnTASQZjoJl3UdOeL/3cX2qK/LmK09teacWJpJccMyvjtrT+9hlQYoXcqO7dEGq8+Bd08zKSlyQqrsFX5Caiq8qDm20XV9fhxFJSUhyOOASwZikLviqogIOARqUglIKdcoDFwQvlJTg5917IE7Cdy2HtFJVFraVEQXPY+48N7sXEYFFM1Gz3wMYbzpEs61JA495Je2cI/dVvlLgaSrZ1KmFiXQpGP7LzN29R34XpHhhV9zUiD4uFwCgj8uFkqZDG+GHxidgaXU1ypqaUOPxYE5VJXY0NiDZ4cQZXVPw001FGBAXhxSnEytra3BqSkpYn0N6MarDukKi4OgJ4FHTIYjsgEUzxbyMnPwsAPeZzuFrX1y3AS8OvGTk7pqPiprqN3Sub7JI0srh12ft6nPct0GKZztHJiTg+p69cN2Wzfjl1i0YlpAIl9WSfF2vXng/YzBu79sP/9i7Bzf37oN3ysrwf9u34V/Fe8OSL71ENYRlRUTBN9Wd555sOgSRaSyaKaZZFzH5L4BE01n8aXDEd315wKUnrfUsK2msWTi3UwsTSfrh6GuH7+p7/NIgxQubXk4X9jTq1uU9jY3o6XT5ne+i7t3xbsZgvDzocKQ6nTg8Lv6g+3+s1VezzoiPx4f7yvFE+gCsratDUX19aJ8AgH6lKnx9QYiC71l3njvOdAgik1g0U6z7BYAJpkO0SsTxcf9zTp6XWK/qKj/6ulOX3hZJ/CHrGveOfmOXBDFhyJ3ctSs+KNfduz8oL8cpXbv6na/YKqy3NzTgy8oKnNOt20H3/3PvHvy2d280KgWP9So6IKj1eEIX3tKzAgkhXwlR6GQB+IPpEEQmsWimmJWRk98NwCOmc7TV4h5jTvq4x9AeNRWvzlaqoeP9Y0USCjOvGrGj/7jOjwkdAn/Yvg0/27QJRfX1OHn9OrxbVoYbevXC/OoqnLVhPeZXV+H6Xr0AALsbG/CrrVv2P/bW7dtw7sYNuGnbVtzVtx9SnQeuXv1lRQWOSUxCX1ccujmdGJGUhJ9s3AgAyEwM/YGGlBqEtxM1UfD9xZ3nHmw6BJEp0plGK6JIlpGT/wT0uMwRpXt96abLdn6+KaXrxcPEkdKvwwtSqj5z9avL03cuGBvEeNSCJsGOn+W40kznIOqk/xVMLeDVAikmsaWZYlJGTv4xAG42naMjyuJ7HD59wIUj9la9u8rTuH1VhxckEr9q2JWjtqVNWBTEeNQCh0Jfh0f5vyoLUeQ4x53n/qnpEEQmsGimWPUUAP9nk0WAOmdCat7ASyZsaJi3vbGuoONFr0jc6qN+dtzW9JMWBjEe+SGAs0clL3BCUeHv7jy3/xMLiKIYi2aKORk5+T8DEPHDJylxuN5PO/eUxa7dtfVVX87q8IJE4tYMvWz0lgGTFwQvHfnTv1SF57rdRKE1EDYcppMo1Fg0U0zJyMnvCuBvpnME07xeJ07+X2q/lJqKt79SqqljYwGLuNYOuWTM5oEnzw9yPPKSVox9pjMQBckt7jz3CNMhiMKJRTPFmrsBpJsOEWxruw45/vV+4wdXVr42V3lqyjq0EBHXuiMvOmHTYafNC246ajagRNWZzkAUJE5E0OhDRMHAopliRkZO/mBE4GgZbVUc3+uI6enZI4qr3l7maSou6tBCRJzrj7hg3KbDTmfhHAL9S8DhiiianMkrBVIsYdFMseReAFF9RataZ1LPvIE/nbi57sv1TfXrlndoISLO9Uf8ZPzGw8/q3BUI6RB99qmo3v4oJj1sOgBRuLBopphgDTF3pekc4eARZ9zb6eef+p1jQ2lDzYJvOrQQEcfGjHNP3Hj4OSycgyi1Cl1MZyAKsvHuPPd5pkMQhQOLZooVDyDGtvdZvU86+fOuCQm1lZ98pZRq/3WiRRwbM86ZsCEju2OFNx2iSx26m85AFAIPuvPcMbV/pdjEjZyiXkZO/gkAfmI6hwmFKVlj3+pzzGFVlW98rVR9VbsXICJFh589cf3g81k4B4GrCX1MZyAKATeAK0yHIAo1Fs0UCx4yHcCkXQn9jspLO/3Ykqq3FirPvh3tXoCIbBp0xsR1R1wwJwTxYooAXZNqFYedo2h0rzvPzT77FNVYNFNUy8jJPw3AKaZzmFbtSu6Tl/6TCVtrP/3B07itsN0LEJHNg06ftPbIn7Jw7qS+5bwqIEWlIwDcYDoEUSixaKZo96DpAHbR5HAlvpF+/mkr1IrtjXXfd+iy2VsOO3XSmiGXzA52tliSVqLKTWcgCpG/uPPcPNmVohaLZopaGTn5FwIYazqH3czoM+XULxPrPHXVX83syOO3DpwyefXQy1g4d1B6CapNZyAKkf4AbjEdgihUWDRTNLvXdAC7Kkh1n/hOj4z+VZXvzejIpbe3DZg0edVRV7Bw7oD0YtVoOgNRCN3uznN3Nx2CKBRYNFNUysjJPwf6jG5qwfak9KNf6j/xmLKqt2cpT3VJux+fPmFy4bArZ4UgWlTrV6a436Vo1h3AraZDEIUCd94Urf5kOkAkqHSlpE1PP2fC9tpPlnqa9mxs7+N3pJ045cfMq2aFIFrU6lmBBNMZiELsN+48d6LpEETB5jIdgCjYMnLyxwKYbDpHpGh0xHV5Le3c08/eM+urhV9+3W3dzg29UpK6485Lnz9k3iVrv8SM5W8AABLiknDZSbcB/U+Ysre2Yt5/5jw5YV9TE27p3QenpaQAAG7athX39OuHvi6ORNWsay1STGcgCrG+AH4O4DnTQYiCiS3NFI3YytxeIvJp35NPS8w8etvUyRd929JsvVLScNv5T+COS57DWcf9HK/PeRwA8GXFvgmZR0xZ8/rhh+PFEt3T4+vKChydkMiC2UdCA3qZzkAUBv/nznOL6RBEwcSimaJKRk7+EAAXms4RqXaMuPzYhX0GdqmtL6n0d+ntI/oPR5cE3VA6uN/RKKvUQw47HS7Upx5x1NIhl88TARqVwkulpbi2Z8/wPoEIIAp9HB6eDEhR72gAZ5kOQRRMLJop2vwe3K47ZWfXQVnV8cmJ5VXvzWjt0tvzV32KowfpEf1GDzkFhVuX4qElb06YPOKy718vK8VPuqUiycG3wpcAjl77sNt0DqIw+J3pAETBxD7NFDUycvL7ArjadI5IVLPhW5R89R/A40GXYSfC44xzTU8/7cTLdn40t3/CGcfu2leW9sqsv2Lr3nU4d+y1GNR7KBas+hQ3nHkvHv/wVtTUVeLcMddgxOCJqK6rGJH77ZsN7wxMi7t75w7sa/Lg6p49MTIpyfTTtI3+papkT3dJN52DKMROc+e53QVTCwpMByEKBjYDUTT5LQCesd1OytOEkhnPou8l9yL9+mdQvW4RVGMDGhzxKa+mnX3a6sZvChIcZasvmXAzThlxCfZVFeO1OY/hl2feh1VbluKEo87A7y/4J776/i0AwMtfPwL34ElxL3U9ZvXRiYl4oH9/PLmHV472llaCStMZiMKErc0UNVg0U1TIyMnvAuA3pnNEovoda+Dqnoa47v0hzjh0OXIsPPX6onVKHM6P+51yRkG3fTvSU+vm1zfUYuGaL3DVyX9Gv+6HwelwoaGxDo1NDRAR7CzdhKJdhbhs4i1oSBk4bHXfcWtEgLpDu0fHtAHFqs50BqIwucKd5+5vOgRRMLB7BkWLywHwrLMOaKwohqtbHwDAno/+ipr1S6Hqa7D16alInXgl4GnEl8CU3Uf1XLZy06yK+sbalDfn/l0/WAHdu/bGojUzcMEJN+DFrx7EKSMuQXxcIkYPOQX/+fzuo86pLKm+s2fPLgafou30L4UynYEoTOIB3AzgLtNBiDqLRTNFi1+aDhAN+pz/J1SunIn6HWvQ8/QbD7pvIzDKMWx82YnVO1dfMvHhwSLOeO/7q+sqkJLUHZOG/wSvzX4M1XUVuHDcjTii//Au3cvWzsbyJzl2tqX3PsVx+CiW3OjOcz9YMLWgxnQQos5g9wyKeBk5+ccCOMF0jkjlSumFxn0H+hw3VeyFs6v/Rvu6hG7df+yVefjumo++Up7qYu/7Pv32ZZw56kosXTcTh/U5CldO+SM+XqIvkFLWfejkb0f9bo4CW1gBILUKyaYzEIVRLwBTTYcg6iwWzRQNbjAdIJLFpx2FxtLtaCjbCdXUgKrCOUga0vJvkEZnQuLLaWecvq7h66Wext3rAWB3+VaUVxVjaPoI1DfWQqz/Ghrr9z+uPPXISd+O+sM3LJyBpDp0N52BKMx+ZToAUWeJUjH//UURLCMnPwnAdoBFSGfUrF+Ckq/+CygPurpPR+qJl6Fi2f8AACmjzkFTZSl25N2mTxAUBxxxiUi//llMqvph5pjGtNS82a8ff97Ya9E3dSAqakrxn8/vRk19FbJHX41RR0w6aF0p+zZ9M/q7v04UIGavFqaA6sv+7GI/7xDy1Huw8eGNUI0Kqkmh25hu6HdhP+x6dxf2LdsHEYGzmxMDrx+IuB4H95ap21GHLc9s2X+7fk89+l7YF73P7I2db+1ExYoKJA1KwsBfDgQAlM4rRVNVE3qf0TuszzECjSiYWrDCdAiijmLRTBEtIyf/KgB5pnPEsqGV65aeXVlTkZA49uS2PialYvM3o7/960SBitnC+ZrbnOVVSZJqOke0UkrBU+eBM9EJ1aiw4aENSLsiDQkDEuBMcgIAimcUo3ZbLQZcPaDl5XgUVt+2GkfcfQScXZzY9OQmHHHHEdjyry3ok90H8f3isemJTcj4fQbEFbObc1s9VjC14A+mQxB1FLtnUKTjCYCGre06ZPRrPfoPqqye8bm/S2/7U5Ey6KQlo3PmKUjMjkXXtxwcvDqERATORF0cqybd2gzB/oIZADx1Hoi0XuhW/liJ+L7xiO8dDwh0y7VSUA0K4hTs/XQvep3eiwVz21zpznM7A89GZE8smiliZeTkHw1ggukcBOxN6HPk9H7Hjy6u+eRzpeoq2vKYyq4DJy4e/ef5sVo4p5WoctMZop3yKKz7yzqsumUVug7vii5H6h4xu97ZhVW/W4WyBWXoe2HfVpdRvqgcqeP0AQFnkhPdRnfD+rvXI653HBxdHKjZUINux3UL+XOJEv0BnGE6BFFHsWimSMYTAG2kxpnUKy/t5FM31n8119NUvq0tj6nqOmDiojF3LlCQplDns5v0YnD4rRATh2DI/UMw7PFhqNlQg9qttQCAfhf3Q+bjmeg+vjuKvypu8fGeRg8qllUgdcyBXjR9zumDIfcPQdrP0rD7vd3o+9O+KJldgs1Pb8buj3aH/DlFAY6iQRGLRTNFpIyc/DgAvzCdgw7mEWf8u/1OPvtbfP9jU8PmlW15THVy2oRFY+5aFGuFc3qJajSdIVY4k51IzkxGZcHBVy9PHZeKfUv3tfi4yhWVSDw8Ea7UQy9pULNJ/+ZJ6J+AsnllGHTTINRtrUPdTl7sMYCfuPPc7MtPEYlFM0Wq06HH/iQbmtVrzOmfJZZWNNQVzG3L/NXJ/U9cOPYvizziiJlCsm+Z4v43hBr3NaKpSv8O89R7dN/ktPiDitqKZRVISEtocRnlC8vRfVx3v/ftfm83+l7YF6pRAc0djBx6XdSqRACXmg5B1BHcaVOk4k7X5n5MOWr866kpvatr5s5oy/w1XfqduGjs3UtipXDuWYEk0xmiWWN5IzY+shFr71qL9feuR9fhXdFtZDfsensX1t65FmvvWovKlZVIuzINANBQ2oCix4v2P95T50HlD5Xodvyh/ZX3fbsPSYOTENcjDs5kJ5KGJGHtXWsBAEmD+La2AbtoUETikHMUcTJy8uMB7ALHZo4IyY1Vuy/f892SHomnnCbiarlZz5JYs3fhuMX3Hu9Qnqi+1HRtHFZd9QdXpukcRIYMKZhasN50CKL2YEszRaIzwII5YlS5kvtO7zf+1C11X32pPFV7A81fm9R73MKxud95xNEQjnymxDeyexHFtKtMByBqLxbNFIkuMx2A2qfJ4Up8s/+k7OXq2+88jbvXBZq/NqnXCQtOuHeZR5z1geaNVKLQ29Wkovb5EQVwlTvPzcGtKaKwaKaIkpGTnwDgfNM5qGO+7DXmjBnx23Y21q9bEmjeusSeYxeccO/3HnFF5XAEAkivfeAYZRSrMgCMNh2CqD1YNFOkOQsAryQQwVZ0y5z4Zoojqbbu25mB5q1L7DFm/rh7C5oc0Vk49ytVpaYzEBl0rukARO3BopkiDUfNiALbk9KOmd5zYGZZ7ez/KeVpdXzm+oTuoxeccF9Bk8NVG6584ZJegsrAcxFFLRbNFFFYNFPEyMjJTwRwnukcFBwVcd3SX+w7avL2uq8/U6qu5StMAKhPSB29YNz9PzQ54qLqKnrpxezTTDFtlDvPnW46BFFbsWimSHIGgBTTISh4Gh1xya/1G3/2D02L5nmayra0Nm99fLfj54+7v7DJEV8drnyhlsbOGRTbBEC26RBEbcWimSIJd67RSMTxae8xZ3/t2rihqWFrQWuzNsSnHDd/3H2ro6Vw7r1PRfVY1ERtwP06RQwWzRRJzjYdgELnu9TMye8k1zbV1RW2eunthviUUfPGP7C2yRFfFa5sodKtCsmmMxAZdpo7zx3wokdEdsCimSJCRk7+MQAOM52DQmtzlwEj83r2OLyibtHnrc3XGJc8Yt74B9Y3OhMi+kS6pHpepIdiXjKAk02HIGoLFs0UKdjKHCPK41IPe6HPsPE76+Z8olRjiyNmNMYlHzt/3AMbG50JFeHMF0xOD/qZzkBkAxxFgyICi2aKFGeZDkDhU+9I6PZK3+PPXtW08CvlqdzT0nyNcV3c88c/UNToTGx19A27EiCxazXHaqaYx37NFBFYNJPtZeTkdwEwwXQOCi8lDucnvY/P/saxtqCpcfealuZrdHVxzxv/wJYGZ1J5OPMFS79y7DWdgciwDHee+xjTIYgCYdFMkeAkADxRJEYt6p55ygdJ5fsaGjYubmmeJlfS8PnjH9jW4Iq8wjmtREVcZqIQYBcNsj0WzRQJTjcdgMzakDxw9Evd4ntX1Rd81dI8Ta7Eo+ePe2B7g6tLWRijddqAvSrqrnRI1AHsgke2x6KZIsFppgOQeSUJPY94odfA4/bUL8pXytPob54mV2LWvPEP7GxwJUdMP+G0Evh9LkQxZqw7z+0yHYKoNSyaydYycvJ7AzjWdA6yh1pnYo+X+gw/Y33T4s+Vp9ZvtwaPMyFz3vj7d9fHJZeEO19H9C1XTtMZiGwgCcBI0yGIWsOimexuPPSlVokAAB5xxr3fe0T2QseqxZ6m0s1+53EmDJs/7oG99XFdi8Odr716VCDRdAYimzjRdACi1rBoJrsbbzoA2dPc7sNO/zhxz/bGxu0r/N3vccYfNX/c/SV1cSktDllnB11r0c10BiKbYNFMtsaimexunOkAZF9rkg8b93KKSqptWDvb3/0eZ/zQBePu31cX3822hXNcI3qbzkBkEyyaydZYNJNtZeTkOwGMMZ2D7G1vQs+hz/XsOby0/vtPlVLK936PM+7IBePu21cXn7rbRL5AHEAvV6OqM52DyAYOc+e5B5gOQdQSFs1kZ8cA6Go6BNlfjbNL7xf7HHnKpqZv85VqqPG93+OIO3L+uHurauO77zKRL5De+2DLgp7IALY2k22xaCY7Y9cMarMmcSa83Xv4uUulcI7HU3lIEaoccYMXjLu3ujah+04T+VrTv5SX0iaysGgm22LRTHbGkwCp3WZ1H3rmpwk71zU17V3te59yuAYvOOHeupqEnjtMZGtJejEqTWcgsgkWzWRbLJrJztjSTB3yY/KAE1/tWuupa9iy0Pc+5XAdvvCEe+prEntuN5HNn/QS1WA6A5FNjHLnuTkMI9kSi2aypYyc/J4AjjKdgyLXroReWc93T8oob1g9w/c+5XAdvnBsblNNYu+tJrL56s/OGUTN4gCMNh2CyB8WzWRXY8GLmlAnVcUl93++V/rErY0Fh1x6Wzmchy0cezeqk8wXzr33qTjTGYhshF00yJZYNJNd8dLZFBRNDlfS672OPOd7+XGG8tSWed+nHM6Bi8bcLdVJff1eWTBculVzlBgiLyNNByDyh0Uz2dXRpgNQFBGRGd2PPHtG/NYVnqayIu+7lMM5YOHYu1xVSf02GUqHxHr0MLVuIhvKNB2AyB8WzWRXw00HoOjzfdcBk95IrqxoaNy9/KA7xJm+aOxd8VVdzBTOTg/6mlgvkU0Nc+e52T2PbIdFM9lORk6+gC0NFCLbEnu5n0919K5q3DzroDvEkbZozF0JlV3SNoY7kwAJ3apUcbjXS2RTXQAMMh2CyBeLZrKjQeCVACmEKuKSB/63Z+ronU1rDr70tjj6Lx5zR5fK5PQN4c7UrwwsmokOYMMJ2Q6LZrIjds2gkGtwxHd9uefAMwux5lOlGqr33yGOfotH/7lrRfKA9eHMk16iysO5PiKbY9FMtsOimeyIJwFSeIg48nsMOmdW3NbFHk/VrgPTHX2XjM7pVtH1sHXhipJerGrDtS6iCMCimWyHRTPZEYtmCqulXftPeSepfHtjU2nh/oni6LPk+D9135cyaG04MqSVoCkc6yGKEFmmAxD5YtFMdsTuGRR2m5J6jHqxW2OX2qadC/ZPFEfvpcf9sWd5SsbqUK+/b7lyhnodRBGELc1kOyyayY7YwkBGlMV1Pfxf3ZOyips2fbF/ojh6fXvcH/qUdRu8KpTr7l6JpFAunyjC9HPnububDkHkjUUz2UpGTn5fACmmc1DsanDGd3+xZ+9T1qoN/1OqqQEAINLzu1G/71/W7YjCAA/vsORapIZq2UQRig0oZCssmsluBpoOQKTE4fqgR9o58+K2zfao2lIAgEj370b9Lq00dciPoVhnfCN6h2K5RBGMXTTIVlg0k90cZjoAUbMFXfuc9kFi6bomT6W+4IlI92UjbxtQ2n3oD8FelwA94ho5ggaRl2GmAxB5Y9FMdsOWZrKV9Undx0zvWuupayr9DgAgkrpsxK0DS7oPWxnsdfUpx67AcxHFDF4VkGyFRTPZDYtmsp2S+OQj/93dkVHu2TULACCSunzEbweV9MgsCOZ6+peosmAujyjCpZsOQOSNRTPZDYtmsqU6Z3zP53okT9iktn2mlPJApNvyY2/OKO6RtSJY60gvQVWwlkUUBVg0k62waCa7YZ9msi2POOPe6tHzrCWu7V95VEMVRFK+P/amI/b2HP59MJafXqwagrEcoiiRZjoAkTcWzWQ3bGkm25ud0vP0TxJLV3g8tTsg0nWF+9dD9vRyL+/scvuXdT4bURTp6s5zdzMdgqgZi2aymwGmAxC1xeqklPEvd63e1+Cp/BEiyQXH/Oqo3b1HLOvMMnvtU/HBykcUJdhFg2yDRTPZRkZOfh8AiaZzELXV7vikYf9Jbepd5SmbD5EuK4ffkLm798jvOrq8btXoGsx8RFGgv+kARM1YNJOdcOdIEafaGd/3X91dx+1Qe2ZAJGnl8OuzdvU57tuOLCuxHj2DnY8owvGiP2QbLJrJTrqbDkDUER6HM/GVHl1PX+7c/YUHHtcPR187fFff45e2dzkOhb5QSoUiI1GEYtFMtsGimewk1XQAos6YkZJyxhcJZYs9aKj6Iesa945+Y5e05/ECxHWvwt5Q5SOKQCyayTZYNJOd8CxpingFXbpMeD25emcj6rYVZl41Ykf/cYvb8/h+pSyaibywaCbbYNFMdsKWZooK2+MThv83pT6pFjUrC4f9fOT2/uPbXDinlaiKUGYjijAsmsk2WDSTnbBopqhR6YpLeybVk7lXKuetGnblqG1pExe25XEDSlRtqLMRRZBepgMQNWPRTHbC7hkUVZoczi4vpjqnFDr3zV419LJRW9MnBSyc00rgCUc2ogiRZDoAUTOX6QBEXtjSTNFHRD7pFn/ajuqKOWrIxccqcSw4bNus8S3N3qdccb9MdAAv+EO2wZZmshO2NFPU+rZL/KS3u1ZvWjXkggGbB54yv6X5uleyZY3IC4tmsg0WzWQnbGmmqLY53jXiuW618sOR56VsOuy0ef7mSa7j54DIC4tmsg0WzWQnbGmmqLfP6Trs2dSGjO+OPAubDjv9kMI5rhF9TOQisikWzWQbLJrJTuJMByAKhwaHI+U/3dS4GUPPqC0adOZc7/sESI1vUNWmshHZDItmsg0WzWQnYjoAUdg4xPluNzn1lWGnNm4YdPoc77v6lmG3qVhENsOimWyDRTPZCYtmijnzkh1THht+etcNA6fMap7Wv1SVmUtEZCssmsk2WDSTnbBoppi0IcFx3F0jsg9fnzbuKwBIL0GV6UxENsGimWyDRTPZCYtmilmlcTL4d2MuOn5NX/dX6cWqwXQeIptg0Uy2waKZ7IRFM8W0eod0v2381Mnr0geVQLFwJgKLZrIRFs1ERDbSRWpqH01dNO7Trdt3j66pnQPFkTQopjndeW7WKmQL3BDJTtjSTDHvv3GPfesST/rAxqYBL+7cPWnO5m21p1dVzxalSk1nIzKEl5YnW2DRTHbCopli2mhZXTje8eNE72k9PJ6ej+/eO3nBpq1xl+6rmO1QaoepfEQGeAqmFtSbDkEEsGgme2HRTDHLAU9TXvwjEIHT3/3JSnX9S3Hp5CVFW3r9urR8bpxSG8OdkcgAdk8i22DRTHbSaDoAkSn3uF6amyy1WYHmiwfif1NWPnFp0ZbD79xbsrCLx/NjOPIRGcLhF8k2WDSTnVSaDkBkwgDs2XGV84vj2/MYB+C4vKJy3KJNW49+fNee73o2NS0LVT4ig1g0k22waCY7qTAdgMiENxPu3yKCrh19/OnVNcfN3rxt1Is7dv14WEPDQijlCWY+IoNYNJNtsGgmO2FLM8Wcnzm/WjxQ9o4NxrJG19Yd/b+tO8a9u23npqy6+rlQiidQUaRj0Uy2waKZ7IQtzRRTklFTcb/rxcOCvdyjGhoGv7V958QvtmwvHldTMxtK8QcpRSoWzWQbLJrJTlg0U0x5Pv5vy1ziSQvV8tOamtL+u3PP5G82b2s4q7JqtihVHKp1EYUIi2ayDRbNZCcsmilmjJXCH0+QwomB5+y87h5Pj0f3FE9etGlr0s/KK+Y4ldoejvUSBQGLZrINFs1kJzyETDHBAU/Ti/F/FZHw7oOTlOpyR0nppCVFW/rcXFI2L96j1odz/UQdwKKZbINFM9kJW5opJtzrmj43WeoCjskcKnFA3K/K901YumnLEffsLV6c7PH8YCoLUQAsmsk2WDSTnbBopqg3UPZs/7nzy3aNyRwqAsjFFVVjF27aOvwfu/Z837uxaanpTEQ+WDSTbbhMByDyss90ANMa9+3B3vzH0VRZChEHuo48E91G/wR7PnwEDSVbAQCe2io4EpORfs0/2/RYACid9SJqNnyL+L6D0fvc3wMAKlfOhKe2Yv88FB5vxt+3VQRBGWIumE6urhlxcvU2LE+IX3VXn16lm1yuEyDChhUyjY0pZBssmslOdpoOYJzDiR4nX4eE/kPgqavGjrzbkJgxCn1+cvv+WUpmPgdHQnKbH+tK6YW6bYVIv/Yp7Pn4UdTvKYKrexqqVn6JvpfcF8YnR1c6v1w0QIpPMJ2jNSPr6jM/2boDG+Jcm+7s02vzyvj4sRBJMJ2LYhZPWiXbYCsC2UnM7xxdXXsiof8QAIAjoQvieh2GpooDo4QppVC9ai6Ssya147EC1dQIpRRUYz3E4cS+xe8h5fjzIU7+bg6XZNRU3OeaPsh0jrY6oqHx8Ne37zrpyy3byyZU18yCUmzxIxO2mg5A1IxFM9nJbgANpkPYRWP5LtTv2oCE9GH7p9Vt/QHO5O6I6zmgzY91JHRBl2EnYsf0W+BK7QdJSEb9jjXoMnRcqJ8CeXkh/tFlzhCOyRwq/Zqa+v1r154pczdv9WTrsZ73ms5EMWWb6QBEzUQpZToD0X4ZOfmbAQT9CmmRxlNfg12v5SB1/GXoMuzE/dOLP38acT3S0G3sT9v92P3L+PQfSDkuG3U716F24zLE9c1A9xMvD8nzIO0E+fHHN+IfyAz3EHOhUCtS888eqUte7ZZyRJPIQNN5KOp1LZhawJMByRYifgdOUSfmWxVUUyP2vP8Qko+eclDRqzxNqF6zAF0yD+2aEeixzep36WF5XT0GoGrlTPS5IAcNezahoSTmX/aQ0WMyP+qMhoIZABKVSvpjSdmkpUVb+t9WUjY/weNZazoTRa0yFsxkJ1GxE6eoEtP9mpVSKP7074jrdRi6jb3woPtqi5YjrtdAuLr1bvdjm5V98wpSJ14JeBoB5dETxQHVWBfU50EH3O96YW4XqRsWeM7I4gJc15XvO3HJpq1D7ttTvCSlyVNgOhNFHfZnJlth0Ux2E9NNnnXbfkTVD1+jdvMKbH/xt9j+4m9Rs34JAKCqcM4hJwA2VhRj19v3BHwsAFSvWYD4/kPhSukFR2JXJKRnYvvzNwECxPc9InxPMoYcJru3XeGcOdp0jlASQC6srBozf/NW99M7d3/ft7GRYz1TsLBoJlthn2aylYyc/NsBTDOdgygY5ifcvDhdSmw3JnOoFcTHr7mzT6+9G+NcJ0DEaToPRaznCqYW3GA6BFEztjST3cR09wyKHr9wfrEwFgtmAHDX1x/10bYdJ368dce2Y2vrvoFStaYzUURiSzPZCotmspuY7p5B0aErqvfluvIyTOcwLaOxcdCrO3adNHPLtopJeqznmL/qJ7ULi2ayFRbNZDdFpgMQddaL8Y8ud4rqbzqHXfRp8vR5eteeKfM2b1U/qaicLUrtMZ2JIgKLZrIVFs1kN0UA6k2HIOqocY4ffhgtqyeazmFH3Twq9YG9JZOXbNqScnXZvm9cSm02nYlsjUUz2QqLZrKVomnZHgDrTecg6ggnmhpfiHvUFS1jModKgkLi70vLTlpatGXAH4pL5yd6PKtNZyLbUQA2mQ5B5I07drKjNaYDEHXEA64X5nWR+qgbkzlUnIBz6r6KE5ds2jrsoT17l6Y2Na0wnYlso6hgakGl6RBE3lg00yFE5DkROdr6d5GI9Lb+Ha4dGItmijiDZNfWy51fjzGdI1KdV1k9eu7mbcf+a+fugv6NjUvA8VBjHS+WQ7bDopkOoZS6Xin1o8EIqwyum6hD3oy/f4cIupjOEekm1NS6Z2zZPuaN7bvWHVlfPw9KNZrOREawaCbbYdEcw0QkQ0RWiUieiKwQkXdEpIuIzBKRFq9iJiJpIjJHRJaLyEoROSnI0X4I8vKIQmqq8/OFaVLCVuYgGl5fP/SDbTsn5G/dsXNUbe0cKFVjOhOFFbvqkO2waKZhAP6jlDoWwD4Av2nDY64A8LlSaiSAEQCWBzmTyVZuonbpiup9d7teGmw6R7Qa1Ng48KUduyfN2ryt6uSq6llQqtx0JgoLtjST7bBopi1KqXnWv18B0JahspYAuEZEcgG4lVIVwQxUNC27AsCWYC6TKFSmx/91uVNUP9M5ol0vj6f3P3bvnbJg01bHTysqZzuU2mU6E4VMHYC1pkMQ+WLRTL4n2wQ8+UYpNQfAJOir970sIleFIBe7aJDtTXCsXHm8rOGYzGHUVamUe/eWTF5StKX7DWXl37iU4rBk0aewYGoB+7KT7bBopkEiMt76988AzA30ABE5HMBupdR/ATwP4LgQ5OKhObI1J5oan4v7WzzHZDYjHki4pbT8pG+Lthx2e3HpgiSPhycQRw/u/8mWuLOnQgBTRWQFgJ4Anm3DY6YAWC4iywBcBODvIci1OATLJAqah1zPz0uS+qNM54h1DsDx830V4xdv2pr5yO6933ZvalpuOhN1Gk8CJFtymQ5AxnmUUjf6TJvS/A+lVIbXv7ta/88DkBfiXItCvHyiDjtcdm691DmLo2XYzDlV1cefU1WNRYkJP9zdu1fVdpdzDETEdC5qN7Y0ky2xpZlsqWha9hYAO0znIPLnzfj7d3JMZvs6obZu+Odbt499e/vODUfV1c+DUg2mM1G7sGgmW2LRHMOUUkVKqWNM52gFu2iQ7Vzr/HRBfyltcRxzso/M+oYj392+c8KnW7fvHl1TOwdKVZvORAGVFEwt2G46BJE/LJrJzthFg2wlBVXld7peOdJ0DmqfgY1NA17cuXvS7M3bak6rqp4lSpWazkQt4n6fbItFM9kZW5rJVvLiH1nhFNXXdA7qmJ4eT68n9FjPcZfuq5jtUIpdwOxntukARC1h0Ux2tgSAx3QIIkCPyTxK1nFM5iiQrFTXvxSXTl5StKXXjaXl38QptdF0JtpvjukARC0RpQJey4LImIyc/B8AHG06B8U2FxobCxKu35gk9UNNZ6Hg8wCet1K6Ln6iZ/du1Q4H9zfmVAPoXjC1gCduki2xpZnsjv3byLiHXc/NY8EcvRyA4/KKynGLNm09+rFde5b1bGpaZjpTjJrPgpnsjEUz2d1C0wEotmXIji0XO+eMNZ2DwuOM6ppRszdvG/XCjl0/DmxoWAil2EUsfNifmWyNRTPZ3UzTASi2vRl//y4RJJnOQeE1prbu6E+37hj37radm7Lq6udCqXrTmWIAi2ayNRbNZGtF07LXAeBJOmTEdc7/LegnZRyTOYYd1dAw+K3tOyd+vnV78Qk1tbOhVKXpTFGqFhwxiWyORTNFghmmA1Ds6YbK8jtcrw4xnYPsIb2xKe25nbsnf7N5W8NZlVWzRali05mizMKCqQV1pkMQtYZFM0UCFs0Udi/pMZn7mM5B9tLd4+nx6J7iyYs2bU36WXnFHKdSvHpdcLBrBtkei2aKBDPB8ZopjE5yrCgYIes5JjO1KEmpLneUlE5aUrSlz02lZfPiPWq96UwRjuMzk+1xnGaKCBk5+YsBjDGdg6KfC40NKxOuK0qUBg4xR22mAPVuSvKSv/XskVzlcAw3nSfC1EOPz1xjOghRa9jSTJGCXTQoLB6J++98FszUXgLIxRVVYxdu2jr8yV17lvdubPrWdKYIsogFM0UCFs0UKb4wHYCi32DZvvmnjm84JjN1yqnVNSO/3rLt+Je371x1eEPDAo71HNCHpgMQtQWLZooUCwBUmQ5B0e3N+Pv3cExmCpaRdfWZn2zdMf7DbTu2DK+r+4ZjPbfofdMBiNqCRTNFhKJp2fUAZpnOQdHrl85P5veV8uNN56Doc0RD4+FvbN910owt20tOrK6ZDaUqTGeykRUFUws2mA5B1BYsmimSfGA6AEWnVFSW3e56nf2YKaT6NzX1//euPZPnbt7qya6smiVK7TWdyQbYykwRg0UzRZL3ATSaDkHR56X4aQUck5nCJdWjUqftKZ6yeNPW5F+U75vjVGqr6UwGvWc6AFFbccg5iigZOflfAjjVdA6KHlMcy1e8GPdXtwjEdBaKTY1AY15qt0XPdu/Wt87hiKUjHhsKphYcaToEUVuxpZkizTumA1D0cKGx4V9xTySzYCaTXIDruvJ9E5Zs2jrkvj3FS1KaPAWmM4UJu2ZQRGHRTJHmPfDqgBQkj8b9e36iNLCli2xBALmwsmrM/M1b3U/t3L2ib2PjUtOZQoxFM0UUFs0UUYqmZe8G8I3pHBT5jpDtmy5wzDvBdA4ifybX1B771Zbto1/dvnN1Rn3DfCjVZDpTkO2CHkqUKGKwaKZIxC4a1Glvxt+/VwSJpnMQtebYuvphH2/bceLHW3dsO7a27hsoVWs6U5B8WDC1gEcNKaKwaKZI9C4AnsFKHfYr58fz+nBMZoogGY2Ng17dseukr7Zs33eSHut5n+lMncSuGRRxOHoGRaSMnPy5ACaYzkGRpzsqSr9LuLHJIaq36SxEHbXPIeWP9Oyx7OOuycOVSKQNl1gOoG/B1AJeIZEiCluaKVK9ZToARaaX46f9wIKZIl03j0p9cG/JlCWbtqRcXbbvG5dSm01naoc3WTBTJGLRTJHqVQDc6VK7nOxY9v0xspFHKChqJCgk/r607KSlRVsG/K6kdH6ix7PGdKY2eM50AKKOYPcMilgZOflvArjUdA6KDHForF+ZcN2WBA4xR1Hu465dlk7r2SNun9M5wnQWP74vmFow0nQIoo5gSzNFsudNB6DI8be4f81nwUyx4LzK6tHzNm8b8ezO3Sv6NzYugb1ax7jfpojFopki2ZcANpkOQfY3VLYWne+YP850DqJwmlhTe+yMLdvHvLF917oj6+vnQ6lGw5FqAbxiOANRh7FopohVNC3bA+BF0znI/l6Pf6CEYzJTrBpeXz/0g207T8zfumPnqNraOVCqxlCUdwumFpQaWjdRp7Fopkj3InhZbWrFr50fzust+44znYPItEGNjQNf2rF70tdbtlVOqaqeDaXKwxyBJwBSROOJgBTxMnLyPwNwpukcZD8ck5moZZUiFY/26vHtB12Tszwi/UK8urUFUwuOCvE6iEKKLc0UDXhiCfn1SvzDK1kwE/nXVamUe/eWTFlStKX79WXl37iUCuU5Ii+EcNlEYcGimaLBhwD2mg5B9nKq49vlxziKTjKdg8ju4oGEW0vLT/q2aMthtxeXLkjyeFYFeRWNAKYHeZlEYcfuGRQVMnLyHwHwJ9M5yB70mMzXbk2QxiNMZyGKRP9L7vLtw716OMuczpFBWNyHBVMLLgjCcoiMYkszRYt/AmgwHYLs4bG4ZxewYCbquHOqqo//ZvO2kf/dsWtlekPj4k6O9fzfoAUjMohFM0WFomnZWwG8aToHmTdUthad51jAMZmJgmBcbd0xn2/dPvbt7Ts3HFVXPxdKtbdxYi2AT0ORjSjcWDRTNHnMdAAy7434+0tFkGA6B1E0yaxvOPLd7Tsnfrp1++7RNbVzoFR1Gx/6eMHUAg4LSlGBRTNFjaJp2csBfGU6B5lzs/P9eb2kYpTpHETRamBj04AXd+6eNHvztprTqqpni1Jlrcy+BzwBkKIIi2aKNmxtjlE9sK/kd653Mk3nIIoFPT2eXk/s3jt5waatrkv2Vcx2KLXDz2xPFUwtqA17OKIQ4egZFHUycvJXAhhuOgeFV378n+cOd2yaaDoHUSyqB+r/2z118fPduw1oEBkMoBrAoIKpBcWmsxEFC1uaKRo9bjoAhdepjm+Xs2AmMiceiL+prHzi0qIth9+5t2Th4Q0NT7BgpmjDlmaKOhk5+fEANgHobzoLhV48GuoKEq7bniCNg01nISIA+mImQ5FbXmQ6CFEwsaWZok7RtOx66HGbKQY8EffMQhbMRLbyKgtmikYsmilaPQWAhwaj3DDZvPEcxyKOyUxkHx4AD5sOQRQKLJopKhVNy94H4FHTOSi0Xo9/sJxjMhPZyrvILV9tOgRRKLBopmj2TwA7TYeg0Pit8715PaVipOkcRLSfAvCA6RBEocKimaJW0bTsavAwYVTqifLi/3O9m2U6BxEd5DXklq8wHYIoVFg0U7T7N4AtpkNQcL0a/9Aqh6iepnMQ0X71AP5iOgRRKLFopqhWNC27DsD9pnNQ8JzhWLIsy7FlgukcRHSQfyO3fKPpEEShxKKZYsGLANabDkGdF4+Guqfi/tnddA4iOkgl2JeZYgCLZop6RdOyGwHkms5Bnfdk3NML4zkmM5HdPIbc8t2mQxCFGotmihWvAfjRdAjquEzZvOFsx+LxpnMQ0UF2A/ib6RBE4cCimWJC0bRsD4A/ms5BHaXU6/EPVIgg3nQSIjrIA8gtrzQdgigcWDRTzCialv0/AP8znYPa7zbXu/N6SOUI0zmI6CAboUcoIooJLJop1twGPTQSRYheKN97i/O94aZzENEh7kRuOfenFDNYNFNMKZqWvRbAk6ZzUNu9Gv/Qaoegh+kcRHSQWcgtf910CKJwYtFMseh+ANtNh6DAznIs+i6TYzIT2U0DgJtMhyAKNxbNFHOKpmVXArjddA5qXQLqa/8R9zSv+kdkP08it5yjEVHMYdFMMaloWvYrAOabzkEt+3vcU4vipTHDdA4iOshWAPeaDkFkAotmimW/BeAxHYIOlSWb1p/pWMoxmYns5/+QW15lOgSRCSyaKWYVTcv+DsDzpnOQL6Vej3+gkmMyE9nO58gtf8d0CCJTWDRTrMuBvqIV2cT/ud6Z212qOCYzkb3UAbjZdAgik1g0U0wrmpZdAt1Ng2ygN8r2/Nb5vtt0DiI6xF+RW77OdAgik1g0U8wrmpb9FoAPTOcg4LX4B9c6BN1N5yCig6wF8LDpEESmsWgm0n4DoMx0iFh2jmPRd0c5tp1oOgcRHaQJwFTklteYDkJkGotmIgBF07J3APi96RyxKgH1tU/GPdXLdA4iOsTfkFu+wHQIIjtg0UxkKZqW/QKAT03niEX/jPvnwnhpOtx0jmi0pdyDk/OqkPV0JYY/U4m/L6zbf98/F9Vj2FN6+p9m1Pp9/N8X1uGYZ/Q8T3o99vYZtTj22Upc9f6BBsiXv68/aPkU8VYCuNt0CCK7cJkOQGQzN0B/UXQ3nCNmHC1F6093fMtLZYeIywE8dkYijktzoqJO4fj/VOH0I13YVanw4eoGrLgxGQkuwe6qQ4csX7m7Cf/9rgGLb0hGvBM465VqZA91oW+yA/O3NmHFr7viyveqUbCrCUN6OjD9+wZ8dmUXA8+SQqABwC+QW15vOgiRXbClmchL0bTsbQBuNZ0jdij1WvyDVSKIM50kWqWlOHBcmhMAkJIgyOrjwLZ9Cs8urUfOxAQkuAQA0Df50K+Dwj0ejBvoRJc4gcshmHy4C++vaoRDgPomBaUUahqAOCfw6Px63DI2HnFOCevzo5C5H7nly02HILITFs1EPoqmZb8E4EPTOWLBH1xvze0uVceazhEriso8WLajCScMdGJNsQffbGrECc9VYvL0KizZ1nTI/Mf0dWDOpiYUV3tQ3aDwv3WN2FLuQUqC4KKsOIz6dxUGd3cgNUGwZHsTfpLJ3z5RYgk4WgbRIdg9g8i/6wGMBjDAdJBo1Rtle37j/JBjModJZb3CRW9V48mzEtEtQdDoAUprgYXXJWPJdg8ufacaG27pCpEDLcVZfZy4fUI8Tn+5Gl3jBSP6OeBy6Pv/NCEBf5qQAAC4/qMa3DclAc99V48v1jfi2H5O3DUpwcjzpE6rBXAVcssbTQchshu2NBP5UTQtey+AK6CHW6IQeD3+gTUckzk8Gpp0wXylOw4/zdKtwQO7CX6a5YKIYOwAJxwC7K1Whzz2uuPi8d2vumLONcnomSQY2uvgr41lO/RH5KheDrz0fQPeuqQLVu5uwtpifnQi1B3ILV9lOgSRHbFoJmpB0bTsOQDuM50jGp3rWPDtUMd2nvwXBkopXPdRLbJ6O/G78Qdafy/IjMPMjboxcU1xE+qbgN5dDu2P3HyC4OZyD94rbMTPjjm4C8Zfvq7DfScnoMEDNFk1t0OA6oYQPSEKpf8BeNJ0CCK7YvcMotY9AGAygFNMB4kWiaireSLumT6mc8SKeVua8PKKBrj7OjDyX5UAgIdOTcC1o+Jw7Ye1OOaZSsQ7gbwLkiAi2F7hwfUf1eJ/1igYF71Vg+JqhTgn8PQ5ieiRdKCw/mBVA8akO5Geottfxg90wv1sJY7t58CI/s7wP1nqjM3Qo2UceriBiAAAohQ/H0StycjJ7w/gewB9TWeJBs/F/W32ac7vJpvOQUT7NQA4Cbnli0wHIbIzds8gCqBoWvZOAD8HwF+YnTRcNq471fEdL5VNZC9/YMFMFBiLZqI2KJqWPQPANNM5IptSr8U/WM0xmYls5R3klv/DdAiiSMCimajt7gYwz3SISPUn15tzU6WaYzIT2cdaANeZDkEUKdinmagdMnLyBwBYCqC/6SyRpC9K9yxKuCleBKmmsxARAKAGwDjklq8wHYQoUrClmagdrMtsXwCgznCUiPJa/ANrWTAT2crNLJiJ2odFM1E7FU3LXgTgBtM5IsV5jvlLhzh28OQ/Ivt4FrnlL5gOQRRpWDQTdUDRtOyXAfzVdA67S0RdzeNxz3KoPiL7+ALALaZDEEUiFs1EHfdnAB+bDmFnz8T9fXGcNA0ynYOIAAA/ArgUueWNpoMQRSIWzUQdVDQt2wPgSgArTWexo2Nl/dqTHct5qWwie9gD4FzklpebDkIUqVg0E3VC0bTsCgDnA9hrOou9KPVK/MO1InCZTkJEqANwAXLLN5oOQhTJWDQTdVLRtOyNAC6GvhQtAbjd9cbcblLtNp2DiAAA1yK3fL7pEESRjkUzURAUTcueDT2iRswPfN4PJbtvdH7Mi5gQ2cO9yC1/zXQIomjAopkoSIqmZecB+KPpHKa9Hv/Aeo7JTGQLryO3PNd0CKJowaKZKIiKpmU/BuAR0zlMucAxd+kRjp3jTecgIswAcLXpEETRhJfRJgqBjJz8/wK43nSOcEpCXfWKhOtL4qRpoOksRDFuHoAzkFtebToIUTRhSzNRaNwI4F3TIcLpmbgnl7BgJjJuGYBsFsxEwceimSgEiqZlN0GP4fyV6SzhMELWrZni+J5jMhOZtQrAmRyLmSg0WDQThUjRtGw9NiqwxHCUkBJ4PC/HP1zPMZmJjCoCcDpyy/eYDkIUrVg0E4VQ0bTsSgDnQLcARaU/u16f201qjjGdgyiG7QBwGnLLt5oOQhTNeCIgURhk5OSnQXfVyDKdJZj6o2TXgoSbEznEHJExJQAmI7d8pekgRNGOLc1EYVA0LXsHgCkAouqL7fX4BzawYCYypgzAWSyYicKDRTNRmBRNy94N4GQAyw1HCYoLHd8sGcwxmYlM2QPgZOSWR/U5E0R2wu4ZRGGWkZPfA8DnAMaYztJRSairLki4rsQlHg4xRxR+26H7MBeaDkIUS9jSTBRmRdOySwGcBmCB6Swd9a+4J5awYCYyogjASSyYicKPRTORAUXTsvcBOAPAN6aztNdIWbd6kmMFx2QmCr810AXzBtNBiGIRi2YiQ6zh6M4CMNN0lrayxmRu5JjMRGFXAGASh5UjModFM5FBRdOyqwGcC+ADw1Ha5E7Xq3NTpGa46RxEMWYJgCnILd9lOghRLGPRTGRY0bTsGgAXAfin6SytSUPxzuucn440nYMoxsyBPumvxHQQoljH0TOIbCQjJ/93AP4GQExn8TU7/raFhzt2jzOdgyiGvA7gGuSW15kOQkRsaSaylaJp2Y8DuBRAreks3i52zl7MgpkorKYBuJIFM5F9sKWZyIYycvInAPgQQC/TWbqgtmpFwvWlHGKOKCyaAPwGueX/MR2EiA7GlmYiGyqalj0PwIkAjA8t9e+4x5eyYCYKi30AzmXBTGRPLJqJbKpoWvYaAOMBLDaVYZSsXT3RsXKiqfUTxZCNAMYjt/wz00GIyD8WzUQ2VjQtezeAKQBeDve6rTGZm0TgDPe6iWLMXABjkVv+o+kgRNQy9mkmihAZOfk3AXgCQFw41ne366U517o+mxSOdRHFsOeh+zDXmw5CRK1j0UwUQTJy8k8E8DaA9FCuJx17d8xLuKWrCFJCuR6iGFYD4Cbklr9oOggRtQ27ZxBFkKJp2fMBHA/gm1Cu5434+zezYCYKmXXQ/ZdZMBNFEBbNRBGmaFr2TgCnAPh7KJZ/qfPrxYMce04IxbKJCO8DGI3c8u9NByGi9mH3DKIIlpGTfwWA/wLoEozlJaOm8vuEG/a5xBPS7h9EMagRwJ+RW/4300GIqGPY0kwUwYqmZb8GYByAVcFY3n/iHv+WBTNR0O0AcCoLZqLIxqKZKMIVTcsuAHAcgGc6s5zRsrrwRMcPHJOZKLi+BnAccsvnmA5CRJ3D7hlEUSQjJ/9sAC8C6NeexzngaSpIuH5NstRmhSYZUcypBXAHgCeRW84vWqIowJZmoihSNC37UwBuAB+253F3u16ax4KZKGi+hW5dfoIFM1H0YEszUZTKyMm/AfpiKMmtzTcAe3bMTbiVYzITdV4jgIcB3I/c8gbTYYgouFg0E0WxjJz8oQBeATC2pXm+ib910WEcYo6os9YA+AVyyxebDkJEocHuGURRrGha9loAEwDkAjjkMr2XO2eyYCbqHAXgKQAjWTATRTe2NBPFiIyc/OHQYzqPB/aPyVzhEk+a2WREEWsjgF8it/xL00GIKPTY0kwUI4qmZf8AYCKAmwFUPBf32HcsmIk6pB7AgwCGs2Amih1saSaKQZk576X/mHDN3x2Ci01nIYowMwHchNzyoFxQiIgiB4tmoliWm5oN3R8zw3ASIrvbBeD3yC1/1XQQIjKD3TOIYllueT6Ao6GHyeIQWUSH8kBfbTOTBTNRbGNLMxFpualDATwC4ELTUYhs4lsAv0Zu+RLTQYjIPBbNRHSw3NSJAB5DK2M7E0W5TQDuAvAqr+hHRM1YNBPRoXJTBcBl0N02MsyGIQqbEuhRMZ5Gbnmd6TBEZC8smomoZbmpCQB+C+BOAN3NhiEKmVoAfwcwDbnlZYazEJFNsWgmosByU3sCuBvAbwDEGU5DFCweAHkA7kZu+VbTYYjI3lg0E1Hb5aZmAMgBcA2AeLNhiDolH0AOcstXmg5CRJGBRTMRtV9u6kAAfwJwPYAkw2mI2soD4H0ADyG3/DvTYYgosrBoJqKOy03tB+APAH4NINlwGqKWNAJ4FbrPMq/kR0QdwqKZiDovN7U3gP8DcDOAbobTEDWrBfA8gEeRW77JdBgiimwsmokoeHJTu0OPtvEbAP3NhqEYVgHgWQCPI7d8l+kwRBQdWDQTUfDlpsYBuBi6gB5vOA3Fjg0A/gXgvxw6joiCjUUzEYVWbupx0N02fgYg0XAaij4e6JEwngHwOa/gR0ShwqKZiMIjN7UX9GgbvwZwuOE0FPl2Q/dX/jf7KxNROLBoJqLwyk11AjgPwC8BnAHAaTYQRZi50K3K7yK3vN50GCKKHSyaicgcPWTdzwD8AsBxhtOQfW0G8DqAV3gxEiIyhUUzEdlDburR0MXzFQAGGU5D5hUDeBvAawDmsq8yEZnGopmI7CU3VQBMhi6gLwbHfY4l1QA+hC6UP0dueYPhPERE+7FoJiL7yk1NBHA6gPMBnAuO/RyNagB8CeBNAB8gt7zKcB4iIr9YNBNRZNAt0GOhTyI8H4DbbCDqhF0APgHwEYAZyC2vMZyHiCggFs1EFJlyUzOgi+fzAUwCEGc0D7XGA2AxgE+tv6Xso0xEkYZFMxFFvtzUbtCF82Tr7zhwKDvT1gP4BsAXAL5Abnmx4TxERJ3CopmIok9uagqACdAF9BQAowG4TEaKch4AK6CL5G+gR7vYYTYSEVFwsWgmouiXm5oM4EToIno0gFEA+hrNFNlqASxBc4EMzEduebnZSEREocWimYhiU27qAOji2fsvw2Qkm9oB4HuvvxUAViO3vNFoKiKiMGPRTETULDe1B4CR0H2ijwYwFMBRAPoZTBUuZQA2ACiALox1kZxbvtdkKCIiu2DRTEQUiO4jfRSAI6Fbowd7/R0GIMlYtrarBlAEYKPPn56WW15mKhgRUSRg0UxE1Fm6z3RfAH2sP3//7gWgC4BEAAnW/5v/2jJcXiOAegAN1v/rAVQB2At9yWnfP+/pu5FbvrvzT5SIKHaxaCYiMi031YEDBXQC9GgU3gVyA8c1JiIyi0UzEREREVEADtMBiIiIiIjsjkUzEREREVEALJqJiIiIiAJg0UxEREREFACLZiIiIiKiAFg0ExFR1BKR6SJysekcRBT5WDQTEREREQXAopmIiGxDRK4SkRUi8r2IvCwih4vIV9a0r0RkkDXfdBH5h4jMF5ENza3Joj0lIj+KSD70FRmbl32qiCwTkQIReUFEEqzpRSLykIgsEJGlInKciHwuIutF5EZrnjQRmSMiy0VkpYicZODlISKDWDQTEZEtiMhwAHcCOEUpNQLArQCeAvCSUupYAK8C+IfXQ9IATARwLoBp1rQLAQwD4AZwA4ATrWUnApgO4DKllBuAC8CvvZa1RSk1HsA31nwXAxgH4D7r/isAfK6UGglgBIDlwXnWRBQpWDQTEZFdnALgHaXUXgBQSpUAGA/gNev+l6GL5GYfKKU8SqkfAfSzpk0C8LpSqkkptR3ATGv6MAAblVJrrNt51rzNPrL+XwBgkVKqQim1B0CtiHQHsATANSKSC8CtlKoIyjMmoojBopmIiOxCAKgA83jfX+fzWH/z+Lvfn+ZleXyW6wHgUkrNgS6ytwF4WUSuCrA8IooyLJqJiMguvgJwqYj0AgAR6QlgPoDLrfuvBDA3wDLmALhcRJwikgbgZGv6KgAZIjLEuv0LALPbGkxEDgewWyn1XwDPAziurY8loujgMh2AiIgIAJRSP4jIgwBmi0gTgGUAbgHwgoj8EcAeANcEWMz70N08CgCsgVUYK6VqReQaAG+LiAu6u8W/2hFvCoA/ikgDgEoAbGkmijGiVKAjYUREREREsY3dM4iIiIiIAmDRTEREREQUAItmIiIiIqIAWDQTEREREQXAopmIiIiIKAAWzUREREREAbBoJiIiIiIKgEUzEREREVEALJqJiIiIiAJg0UxEREREFACLZiIiIiKiAFg0ExEREREFwKKZiIiIiCiA/wcHTBJqESCZu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Google Shape;201;p28"/>
          <p:cNvSpPr txBox="1"/>
          <p:nvPr/>
        </p:nvSpPr>
        <p:spPr>
          <a:xfrm>
            <a:off x="926932" y="1124373"/>
            <a:ext cx="13172890" cy="454596"/>
          </a:xfrm>
          <a:prstGeom prst="rect">
            <a:avLst/>
          </a:prstGeom>
          <a:noFill/>
          <a:ln>
            <a:noFill/>
          </a:ln>
        </p:spPr>
        <p:txBody>
          <a:bodyPr spcFirstLastPara="1" wrap="square" lIns="0" tIns="31100" rIns="0" bIns="0" anchor="t" anchorCtr="0">
            <a:spAutoFit/>
          </a:bodyPr>
          <a:lstStyle/>
          <a:p>
            <a:pPr marL="342900" lvl="0" indent="-342900">
              <a:lnSpc>
                <a:spcPct val="125000"/>
              </a:lnSpc>
              <a:buSzPts val="2200"/>
              <a:buFont typeface="Wingdings" panose="05000000000000000000" pitchFamily="2" charset="2"/>
              <a:buChar char="Ø"/>
            </a:pPr>
            <a:r>
              <a:rPr lang="en-US" sz="2200" b="1" dirty="0">
                <a:solidFill>
                  <a:srgbClr val="4A4A45"/>
                </a:solidFill>
                <a:latin typeface="Lato"/>
                <a:ea typeface="Lato"/>
                <a:cs typeface="Lato"/>
                <a:sym typeface="Lato"/>
              </a:rPr>
              <a:t>Modern Contraceptive Prevalence Rate(</a:t>
            </a:r>
            <a:r>
              <a:rPr lang="en-US" sz="2200" b="1" dirty="0" err="1">
                <a:solidFill>
                  <a:srgbClr val="4A4A45"/>
                </a:solidFill>
                <a:latin typeface="Lato"/>
                <a:ea typeface="Lato"/>
                <a:cs typeface="Lato"/>
                <a:sym typeface="Lato"/>
              </a:rPr>
              <a:t>mCPR</a:t>
            </a:r>
            <a:r>
              <a:rPr lang="en-US" sz="2200" b="1" dirty="0">
                <a:solidFill>
                  <a:srgbClr val="4A4A45"/>
                </a:solidFill>
                <a:latin typeface="Lato"/>
                <a:ea typeface="Lato"/>
                <a:cs typeface="Lato"/>
                <a:sym typeface="Lato"/>
              </a:rPr>
              <a:t>) vs Unmet need</a:t>
            </a:r>
            <a:endParaRPr lang="en-US" sz="2200" b="1" dirty="0" smtClean="0">
              <a:solidFill>
                <a:srgbClr val="4A4A45"/>
              </a:solidFill>
              <a:latin typeface="Lato"/>
              <a:ea typeface="Lato"/>
              <a:cs typeface="Lato"/>
              <a:sym typeface="Lato"/>
            </a:endParaRPr>
          </a:p>
        </p:txBody>
      </p:sp>
      <p:pic>
        <p:nvPicPr>
          <p:cNvPr id="4" name="Picture 3"/>
          <p:cNvPicPr>
            <a:picLocks noChangeAspect="1"/>
          </p:cNvPicPr>
          <p:nvPr/>
        </p:nvPicPr>
        <p:blipFill>
          <a:blip r:embed="rId3"/>
          <a:stretch>
            <a:fillRect/>
          </a:stretch>
        </p:blipFill>
        <p:spPr>
          <a:xfrm>
            <a:off x="2492654" y="1578970"/>
            <a:ext cx="7735080" cy="6062484"/>
          </a:xfrm>
          <a:prstGeom prst="rect">
            <a:avLst/>
          </a:prstGeom>
        </p:spPr>
      </p:pic>
    </p:spTree>
    <p:extLst>
      <p:ext uri="{BB962C8B-B14F-4D97-AF65-F5344CB8AC3E}">
        <p14:creationId xmlns:p14="http://schemas.microsoft.com/office/powerpoint/2010/main" val="29298292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9" name="Google Shape;199;p28"/>
          <p:cNvSpPr txBox="1">
            <a:spLocks noGrp="1"/>
          </p:cNvSpPr>
          <p:nvPr>
            <p:ph type="title"/>
          </p:nvPr>
        </p:nvSpPr>
        <p:spPr>
          <a:xfrm>
            <a:off x="3533352" y="330061"/>
            <a:ext cx="7110755" cy="557840"/>
          </a:xfrm>
          <a:prstGeom prst="rect">
            <a:avLst/>
          </a:prstGeom>
          <a:noFill/>
          <a:ln>
            <a:noFill/>
          </a:ln>
        </p:spPr>
        <p:txBody>
          <a:bodyPr spcFirstLastPara="1" wrap="square" lIns="0" tIns="11425" rIns="0" bIns="0" anchor="t" anchorCtr="0">
            <a:spAutoFit/>
          </a:bodyPr>
          <a:lstStyle/>
          <a:p>
            <a:pPr marL="12700" lvl="0" algn="ctr"/>
            <a:r>
              <a:rPr lang="en-US" sz="3550" b="1" dirty="0" smtClean="0">
                <a:solidFill>
                  <a:srgbClr val="282824"/>
                </a:solidFill>
                <a:latin typeface="Lato"/>
                <a:ea typeface="Lato"/>
                <a:cs typeface="Lato"/>
                <a:sym typeface="Lato"/>
              </a:rPr>
              <a:t>Modelling</a:t>
            </a:r>
            <a:endParaRPr sz="3550" b="1" dirty="0">
              <a:solidFill>
                <a:srgbClr val="282824"/>
              </a:solidFill>
              <a:latin typeface="Lato"/>
              <a:ea typeface="Lato"/>
              <a:cs typeface="Lato"/>
              <a:sym typeface="Lato"/>
            </a:endParaRPr>
          </a:p>
        </p:txBody>
      </p:sp>
      <p:sp>
        <p:nvSpPr>
          <p:cNvPr id="206" name="Google Shape;206;p28"/>
          <p:cNvSpPr/>
          <p:nvPr/>
        </p:nvSpPr>
        <p:spPr>
          <a:xfrm>
            <a:off x="12959226" y="7577665"/>
            <a:ext cx="1600200" cy="6096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8"/>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15</a:t>
            </a:fld>
            <a:endParaRPr dirty="0"/>
          </a:p>
        </p:txBody>
      </p:sp>
      <p:sp>
        <p:nvSpPr>
          <p:cNvPr id="2" name="AutoShape 2" descr="data:image/png;base64,iVBORw0KGgoAAAANSUhEUgAAAs0AAAHkCAYAAADFBBLiAAAAOXRFWHRTb2Z0d2FyZQBNYXRwbG90bGliIHZlcnNpb24zLjMuMSwgaHR0cHM6Ly9tYXRwbG90bGliLm9yZy/d3fzzAAAACXBIWXMAAAsTAAALEwEAmpwYAACIdUlEQVR4nO3deXwTZf4H8M83SS9KKTe0IBYFacUIKCAIAt5H1dX1XN0Vz113ddXfXnbV1Xrjuh6767GHB/W+764HioDcoCBFy025z170vvL8/nimEELa9EjyTJLP21dfkslk5pNkMvnmmWeeEaUUiIiIiIioZQ7TAYiIiIiI7I5FMxERERFRACyaiYiIiIgCYNFMRERERBQAi2YiIiIiogBYNBMRERERBRCwaBaRq0VEWX9H+bl/itf9p7U3gIjMEpFZ7X1ce5YpIiNFJFdEegZzPe3Ic4eIbBaRRhFZ3sp8uSJyip/p00Vka4gzer+Pvn/Xe83nPb1RRDaIyAsiMjCU+drK5GtoradIRKaHej3hJCIZ1vt9dRvmDerzb8v+wSvf9a3NF2otbXt2IiIXi8i7IrJJRGpEZLWIPCwiKX7m7SEiz4nIXhGpEpEvRcTtZ76HROQLESluaTsRkRQReUtE1lnLKhORRSLy8xA91Q6x8ucGmOdUEXlFRNZbr+F6EXlWRPr6mTdRRB4VkR3WvAtEZJLPPEeJyN9FZIWIVFrzfiQiIwLkOFFEPFZmV4eecAQL5+fe+n7MFZG21EzdrXmPC3WuSGG9V7kicoSf+4pE5JUwrL9N32GBtKeluQLAL/xMv8q6r6N+Y/0Fk+8yRwK4B0DYi2YRGQvgQQBvAJgE/69hs3sAmP7SvQXAeJ+/D33mmW5NnwLgcQA/AfCViCSFLWXL7PAaRpsd0O93vukgNhcJ294fADQBuAPAWQCeBfBrADO8CwIREQAfWfP8FsBFAOIAfO3nB/JvASQB+KSV9cYDaATwMIDzAVwBYBWAl0Xk/zr/tMLqRgC9ADwA/fo0P6eFItLVZ97nAdwA4G4A50J/lj4XkZFe85wB4GQAeQDOg/7u6gNgkYgc7y+AiMQB+DeAXcF5ShTAFOjPd1tqpu7WvCyaD8iAfk0OKZojTXt+nb4H4OcicreyrohiFUkXAXgXwNUdCaCU+rEjj/NHRBKUUnXBXGYQZFn//5dSaoPRJG1TqJRaGGCebV7zzBWRCuhC+mzo7YQMav4cBGt51rICbRMUGc5TSu3xuj1bREqgC7YpAGZa088HMBHAKUqprwFARBYA2AjgT9A/rpulKqU8IjIEuhHlEEqpYuhC2dv/RB+9vBbAE516VuH1Gz+v4RoAswFcCuAFALBaiq8AcK1S6kVr2mwAPwC4D/o1BnSDytPK60pjIjITQBGAW+H/Nf0jALHWdUfQnlkQBXs/ZIL146TRBjkEQJxSqt50lljXnpbmlwEcDr0jbXYhACd00XwQERkjIu+IyFavw4AP+bZG+jv8KiLDROR96xBejYgsFJGzfObJtZrbjxGRz0WkEsBbvsu0muNftB62Vg50LcgQkQIRed9P9uauCme29oKIyFjrkGWldcjxK6tlef9zgy4mAWB9a4f+RKR5h3mnV8Zcn3lGicg3IlItImtF5EY/yxksIq+KyB4RqROR5SJyYWvPIwiWWP8f0tIMcqCbz4miD9NWiMguEfmzdf9ZIrLMeh2X+GthEZGfWttCtbVtvC0ig7zuD9Zr2Or76jXfrdahpVoRWSoiJ/mZp7+I5InIduv92CEin4ifQ7k+j1Mi8qCI3On1GZojB7dQNW/rc0XkPOv1q4N1lKUN2+efRKReRHr5Wf+PIvKB9W+/h7ba8vyt+dq0TYrI5SKyyprnhw5st/Ei8riI7Lbe309EJMPPem4Qke+t3HtF5Hnx6rplPe5Lr9vilb2L1/RXRWSx9e9Wtz0RmWy9/hXWe/G5iBzjJ1ur27g1T5Ho7gGXi0ihtbylIjLRd3m+fIq9Zs2f3wFe084HsL25YLYeWw7gY+gjS97L9ARabyuKATQEmsl6rjOt96HS2tan+plPicgDInKLiGy0Xu/ZIjLcZz6nNd8O67We5TtPS9r5GjYAeNPrsY3QRfKZIpJgTdurfC7Na73Wa3yW15z9SAB3Qn/OA7521mP+YG0n8V7T3hWfbpXWZ6NRRLp5TQu47QbYD7Xp8+8nc1v3nU4Ruc+6v0xEPhafoyEiEme930Wi93lF1u04r3ma93O/EZG/ish2AHUAnoRuJQWAhubPdwuZM6B/WALAf732BVd7zdOez/i1IrIKQD2AbAnC96ifzNNFf8eMFpH5cqBey7bu/52VZ5+IfCgifXwe7xKRP8uBffd2EXlMRBKt+6cAaN6PzPB6Tab4LCfg/kxEfi4H77tfFpE0n3m6iMgzoruLVYrIRwAO6T4qukadYc1XLbqr6TOBXi8opVr9g25BVtAF0SwA//G67zPoYnqKNc9pXvddBOAu6ENSk6E/QDsBvOGz/FkAZnndTgewB8AGAD+HPlz1GfQhxbO95su11rke+pf2KQCm+C4T+jDX/da8FwMYZ/0l4MBOJ90n0+vW+qWV1+VYADUAvrWWexH0jrMGwAhrnqMBPGSt+0JrvQNbWN44a74XvTIOtO6bDmAfgEIAvwJwOoDXrPlP9lrGYQB2A1hpvXZnQrdEeACcH+B9bn4Pz4A+AtH85/SZTwF4wGdatjX9l23YjtYC+AuA06APLyoAjwAoAHC5tb38CGALgHivx99ozfsCgHMAXGa9HhsBpATxNQz4vlrzXee1rrMA3AxgK4ByANO95psB/eV3JXT3nEsA/AtARoD3Q1mvwTwAF1jPdzV0kdHT5/Oz23odrrXex2Pb8jygP2tN0C1n3us+3lr/RdbtDOv21R14/m3aJq3twQNdlGVDby+boQ9nzwrwWjXn2+L1+Gusx66BbqFpnnca9Gf+Meht/RoA2wAsgrWtA/gdgGoACdbtEVa2WgBneC1rO4BH2rDtZUO3Vn0IXXD+BMB8AKUADmvPNm7NVwRgk/V+Xgz9mVkGoAxA90D7dD+vX/N6R3tNWwjgcz/z/smat6uf+4b4bid+5hHo/UovAL+03our2pDxDuj99RnWtnKf9dgb/XxuigB8Dl20Xmy9fusAuLzmu996T/9mLfMO6O8SBSC3A6/hWdZjL/aa9gaA1X7mvdSad3gry+sJoArAU37u+wJAnvXvXGtZrgD5jrPmm+T1Puy1tvOHvOZ7HcAir9tt3XZnwf9+qDPfSa3uO3Hgc18EvS8/G8BU63nN9lnWa9bzuM96v++xtp/X/OxHtgH4APpz9RPrOTxn3TcB1ue7hcwJ0N/1Cvq7v3lf0KcDn/Ft1uv2MwCnAjgSnfwebSHzdOjvxh+t9+4sAN9A7+8ew4F96rXWfG/5PP4N6G31bivPb6H3Re9a93eD/uwq677m16Rbe/Zn0PsLZa3vHADXQ29ba+C1P4KuSeuhf1ieAeBR6O+S/fsmAF0BlEDXludBb69Xw6u+bfH1asPOoPlNGmK9aKUAEgGkQW+Ep8NP0dzCjvLn0B+WXj4ftllet/9mLXeI1zQndMHwnde0XGudt/pZn+8y9z8Hn/lSrI3gL17TekP/uswJ8Lq84+dN7Wa9Ee95TbveWndGG15rBZ+C1Guj9i3uEqB3Dt4/Yp6H/sHRy+fxMwAsD7Du5vfQ92+rn4wPWu9nIvTGXwj9oUlvZfnN78HdXtNc0Bt9A4DBXtPPt+ad7LWBlwN4wWeZGdAfjtuC+BoGfF+hj9BsAfCZzzous9Yx3WtaJYBbAr33LWwLewEk+zzfBgD3+2zrHgAjO7h9zgCwwOexT1rzJXit13uH057n36ZtEvrHwY8AHF7TTrCWN8v39fGzHSg/j59gTb/Oa74m723QZ74LrNujfLa/2wCssDI/bE3LtOY5qw3b3joAX/lM62a9v092YBsvgt4P9/CaNtpa/xXt3M4GQH8GZ/hMXwOfBg5revP+7DA/97WlaL4ZB/Yt9fD5wdbGzA7ofcd/AXzv53OzFgf/ULrYmn6idbsH9OfyXz6PvR0dKJqhv0dWWdufd2H+BYCFfuY/zVrPSa0s81Xogtb3O+vn0J/NvtbtXLStaHZYj7vHuj0Ser/xBLw+/9A/NKe1Z9u1ps2C//1QZ76TWt134sDn3rdA/oM1Pd26fYy/9xW6UU8BONZned/Bp8Gsra+zz3Ku95ne3s94NYD+PvNejQ5+j7aSdzq8flBZ0461pq2GV8MZ9DlMDTjQwHCSNd9VPsu80po+0ro9BS3UiGjD/gy6BtwF4Gufx0605rvFuj0Meh+f4zPfszj4O6x5+ccGej99/9o75Nzb0IXGedaLshPAV/5mFJFuIvKIiKyHLkIboH8BCIChraxjEvSOZl3zBKVUE/Qv4JHeh40s77fzOeynlKoA8AqA6+XASTDXWBlfDPDwSQA+UUqVeS1vH/TJM5M7mqkV1ergQ6V10F8O3od1zgLwPwDl1iETl+izqj8HMMLPa+fPTQDGeP2d42eeO6DfzxoAC6x/n6OU2t6G5X/q9RwaoXfKa5RSG73mWWX9/zDr/+Ohd9Sv+jyvrda8B52N3oq2vIZteV8HWn9v+Sz/XRza/20JgD+K7srgFhFpY1YA+J9SqsorRxF0C+B4n/mKlFLLfaa1dft8GcA4ERkK6ENt0C0Vb6mW+yO25/kH3CZFxAm9rb2jvA71K6UWQe9Q28r38fOgt5Hm1+t06OLBdztaBP3juXk7+h66wGg+qe8U6L6+M32mNUC3yLTIel2P9LPOaujPTvM627uNL1BKlXrdLrD+PwhtJPqktQ+h37NrfO+G/lI55GFtXX4L3oR+r8+Gbr37p4j8KtCDRGSoiLwuItugX/cG6AJ+mJ/ZZyilvLst+L42bgDJOHT7faPNz+JALhf0d9MAAJdb+7T9d6MDr6F1qP0KADd7fw+K7kL0GIA7lFK725PT+lzMwcHb7wro12C06NFNjgbQH1a/9nZsu8387Yc6853U1n2n7wnKvu93c07fERqab/t+X3+grMoqyNr7GV+olNrZwrI68j3amiql1Bw/j/3Sqr+8p7ugG00B/f7WA3jX5zl9Yd3f1u/mQPuzYQD6Qv+Y3E8pNRe6lbr5PTwBeh8f6LO9FrpR6d9Wl4+2vEYA2jlOs1VkfgA9AsRVAF5VLfdnexH6UMQ/oL+sxkAXZIBuoWxJT+hfu752Qu9sevhM9zdvezwD/cacY30ofwngfaVUoLOSW8vpmzEYSv1Mq8PBr2Vf6PelwefvUev+Q/qu+rFGKbXU62+Fn3legH4/RwHorZQ6Vik1u4PPo76FacCB59bch+1LHPrc3Gjb8/K3buDQ17At72vzDuOgbcTaeRX7PO4y6EL1T9BfUttE5G5pw9BFvsv3mubbz9Ff3rZun+9CHyVoHvrrDAD9oIvplrTn+bdlm+wNPTJDS8+3rQK9Xs3b0To/ebpZWZoLjNkATrYK+knQffK+BnC89UV/MoAl3j9qWtC8zuf9rPNcHNh227uNl3jf8PqB09q+dT+rv+FH0Gezn6mU8h2OsQT+Rxtq3nb8fZYCUkrtsfYrnymlfgO9nf1NvPqW+snaFbplcgSAHOjWrTHQ+6EEPw8p8bnt+9r43X793G6V9RnOg245vsDPvjLQa+ibE6LPsXgIwF1KqRd87n7AyviW6GHNuuPAc0oVkeQAkWdC/0BOgt5+v4YuTGuhX9OTobe3edb8bd12m/nb33TmO6mt+85A73fze+Cbb6fP/WhhvmBp72e8tRwd+R5tTZn3DXXghMO2fDfHQx8V8H4+zT/q2vrdHGh/1tJ7COj3sfn+Nn22lT5n4GToLnbPANgsIitF5KJAQTsytuNL0L/sHNB9bQ5h7ZB/An045O9e0w8Z49OPEuhfu776Q/9q9/2AdOoXoVJqpYh8A93PtRb6EGPAlo8AOQ/ZGYZJMXTL1yMt3N+WluC22KGUWhqkZbVFcyF2NfSZ5746M+Shr7a8r80f3H7eM1i/sA/aSVgtQjcBuElEhkH3ubsX+pDlswGy9Gth2jafaf4+A23aPpVSVaJPhr0Sup/fzwFssFppW9Lm54+2bZON0Dvalp7vplay+M7rb9pyryyA/mHgr+jzLvi/hu4qNhH68Pts6O2sCrpVYwp0X8JAmpf5Z+gvS1/1PvNdjRBv41aB+i6AsdCHSwv8zPYD9Ovk62gAm5VSlUGKsxT6M9EPusXNn/HQJ6GfZLUsAdi/vXWE9/br/Vr7235a8y/owu5ipZS/I64/ALhQRLoopaq9ph8N/b6v855ZRH4B/QX+mFLqQT/LOxq6uPL9YQro7hIfQp//0JKvoQucSdbff5RSjdb33ykABgNY7PVDsK3bbjN/+6EOfyd1ct/prXl/1x+63zq8bjdnPGjV7Vh2e7T3Mx6qHMFUjAM/uvwJVs3h/R766g+9HwEO/mx7j1Z2yGfbOipykbUfGQ29nb8lIiOUUitbCtKRnc4M6KbvMqWUvzce0L/+nTj0zN6r27D82QBuE5EM63A0rNaeywAss1q726v5V0tL4wg/A32opgd0S+vMFubzzZktIinNmURfIOA86P5dHVHfSsa2+Az6C+YHpVRNJ5ZjN/OhdyhDlFJ5Aebt7GvYlvd1K3Sf3v3DS1kuQiufKaXUagB3WK1Jh4yc4Mc5IpLc/CUm+szscdAnswXjeTR7GXo4yTOhf+w+ita15/m3aZsUkSUALhaR3OajVyJyAnR/v7YWzb6PnwDdjWSBdf8M6H6Xg5RSMwIsq7nA+Av0uRRl1jK/gR4GrDcODM/WzN+2txq6i8lwpVRr71t7tvEOs1rpXoU+sShbtTy85EcArhGRyc1HkawW9vOgT6oKlsnQrVStdTdoHrFk//eJiPSAzyge7bAC+sfPpTj4Pby8rQsQkcegu4dMVUp90MJsH0EXeZdAt0g3F/qXAfjCu/uT6NEkXgTwnFLqDy0s7zboMYC9XQ1dTJ6GwC3lK6ELzj9Cd09pPhw/E/pH82HQ34XN2rrttiYo30kd2Hd6az4Kejn0+TjNrrT+PweBedcQgWqQluqNsHzGw+wz6HMBUlv44dgsUA0WyGro7fty6CMfAAARORH6B/Vj1qRF0Pv4S3Hw92SLn23rCOlCEfkLdD/wLOjPil/tLpqt/i1+W5i95ikXkYUAfi8iO6B/BV8LP8Pn+PEE9I5ghojcA93X8DcAjoI+g7MjmsdtvklE8qB3viu8DkG8C33y0wQAv2/jMu+HPkT1lYg8Av2r8HboHfx9nciZLSKfQbeEbW9jP+FmdwNYDGCOiDwFvcPrAb2TOUIpdW0HcxmllNonIn8E8LTo4W4+hT6hYgD0l+4spVTzF3lnX8OA76vSY9LeC+A5EXkRur/UEOhfqvuaFyQiqdAtNK9C9wVrgP6i74EDfb5aUwPgCxF5FPqH6L3W8p8IxvPw8iV0i8Dz1v2tXp2prc/f0tZt8h7o1+QDEfk39Kg39+LAIdS2SPF5/MPQfddesnKvt16Lp6yWq9nQrSSHQXche665z7t1BGo3dHHp/SOiuQW6DgeK8WZ+tz0RuQnAh6KH+3oLen/YD8CJ0K22j7dzG++Mp6GLuAcBVInIOK/7tnp10/jIen6vWLlKod9fAfBX7wWKyGTo17u5FWi06CFAoZR6x5rnV9A/+L6E/tHVC/qL7WLok3ZaG392PvR29bT1nZAMfRLXXgCp7X0BlFJlIvIE9PCAFdDb3RjoEWECEpHboUdYeQF6GFPv13CPUmq9tZ7lIvImgCet1v2N0BeSGYwDBRtEXyHwdehifrrP8uqUUsual+cnyxTrn7N9+lP7e95K9DCol0B3LSq37voaB7bxr33mD7jttrZOdPA7KQj7zv2UUj+IyOsAcq0fLfOhC/m/AHi9hS6IvppriN+LyKcAmlo52roLugX2chFp/oG2USlVHKbPeNgopWZZr+07IvI49HvtgW7sOAfA7UqpNdAnFjcCuFb0uPB10CPLtKkRVCnVJCJ3Q/dBfgX6O2oA9H5sLaxz0JRSq0XkNQD3WQ0ES6D37QedmyUi50J3xf0A+nOZDD32fAUO3a8fEibQmaBXw8/IEz7zTIHPmZHWi/apFWI3gKdwYGiyKV7zzcKhZ0QOs55MOfSX2kJ4naWuApzNCp/RM6xp90Af1m6Cn9EsoA+11sLnLN8Ar80J0B/sSugPxlcAxvrM057RMyZADxFWC6+zfaHPbt3axuc5EPoEm23QLV87oFvYfh5g3Ye8hy3Mp+BnhICObkfWc5jrMy0D/s8+Pgd6p74PuqBcB/3FdXSQX8OA76s1363QraC10IeHJkJ/KUy37k+wtqsfrGXtg/4QBxzhAAdGKbkDusiohT7MOTLQ69fe52HN+6i1zvl+7mt+P65uz/Nv7zYJ/WN8NfQO9QfooZsOeX9ayfcb6LO790CfrJQPr7PJveb/BfQ+pcp6bQqh908DfeZ7E4eOkNE8ssYhmVra9qz7xkNfMa/Uur8I+sfG+A5s40UAXmlhm8kN8FoV4dARcpS/x0L3E3wB+tBotbX9jGjhM+R3mV7znAh9QtgO6/3dZm2b2W3cf5wCPQxVDfQh9ltgfQf4eQ18h8Rs3j6u9prmhO4jvNNa5izo7g9teQ1bfL44dNtPsrbJndb7vghe33/WPLmtLK8oQJbmxwYc1cGa/9fW/N4jZDSPrFELINHPYwJuu2h9P9Tu7yS0Yd+Jlr8npuDQOiPOer83QRfgm6zbcYGW57W9PA1dy3h8tzs/818AXWg3+Nn2OvMZvxqd/B71s8zp8P/d6O+zdMj6re3nVugTqGuh67bvoX9cp3rN9yvoLhON3u9PK8/V3z7p59ay66B/mLwMIM1nni7Q3XdKrG3nIxwYIelqa55h0Pv3jVbmPdD7pxMCfYbEWoAxIvIddB/Kiw1mcEFvuN8opVq7zDVRWIgePP9BpdRdprMQERFRx/o0B4WIHAF9SOJYBLePXHsydIM+THQF9CHax1p/BBERERHFImNFM/ThtV9A91kKfOnC0DgO+jDJbuiLpCw3lIOIiIiIbMx49wwiIiIiIrtr7xUBiYiIiIhiDotmIiIiIqIAWDQTtUBE/ikiH3fwsUpEcr1u51ojYrQ4Dx0Qi6+NiGRYz/vqDjz2auuxGSHINdLafv1dErotj29+Xte3Yd4iEZnekfWYJiITROQLEdktIvtE5DsRudZnnunWa+Hvb1WA5R8lIn8XkRUiUikiO0TkIxEZ4Wfe34vIVhHZJSIPi8+lp0XkBBGpEJHD/Tz2QxF5uqOvA1E0M3kiIJFticiR0ONKntjBRYxHy5cFJvJnB/R2sz7QjH7kW4/dEWjGDhgJPc79K/C6BDsdICLHQo87vRDADdDjWl8M4HkRSVBKNV/2+X7oy297y4C+uMlHAVZzBoCToa8u+B301QH/BGCRiExQSn1rZTkF+mpoN0FfJ+Hf0OOfT7fud0KPY/uQUsrf1TZzrWX+XekLUxCRhUUzkX+3AfhetXzVp1apli9PHHJWC+3VSqkMUxlimdXauxHAyUqpWW19nNKXVe7QdqOU2gM9QD+ZcTn0BTDOU0pVWtNmWK3AV0EXqVD6aoEH/SgSkdOtfwa6tPIbAJ5WXmfvi8hM6ItD3GqtBwDOBjBDKfUfa57J1rTp1v2/AZAIfWXLQyillonIcuh94G8CZCKKKeyeQeRDRBKgrzz0ms/0KdZh1Iusw6yl1mHYV0Wkl8+87e5eYB1+fd86vFsrIptF5G3r4jthISIjrAzFIlIjIqtF5M9e94uI/J81vd46RPyUNea593KUiDwgIreIyEbrUPBsERnuM5/Tmm+HiFSLyCzfebzmPUtEFli5ykXkA9GXw/aeZ5aIzLXmXW7Nu8w6HO0SkYesdZVY72Gy12NdInK/iKy3Xv+91rImBufVbZ346Z5hZdwqIqNE5BvrNVorIjf6PNZv9wwRuUFEvvd6Ps+LTzcL63nfLiI/WvPtEZHPRCTTyvKiNetaOdCVIMN67M3We1IiImUislBEslt4ivEi8ri1fVeLyCe+eVt4XQZbn7E9IlJnva8X+sxj+rMTD331txqf6WUI/D17FYBvlVI/tDaTUmqv8hnuSulLYa+BvqSwdxbvHFXQRTJEpB+A+wDcpJRqaGV1bwC4UkSSAmQniiksmokONQ760Oc3Ldz/JPQlOX8G4E4A5wN4Jwjr/QT6y+/XAM4EkAN9udCwfE5FZCyABQCOBPB/0Je9fxz6MrjNHrSmzQBwHvSlUq8GkC8+/Sahf3hkQ7eCXQNgEIAPfQqZXOhLhb8KfenZL+DnMLWInAXdBaESwGXQr9ExAOaKyACf2YdAXxZ8GoBLoC/J+xF0a1+alfc+AFdCdztodrv1vP8B/fpfA33p6A715Q2ibtA/4F4B8BPoywk/KyInt/YgEZkGPQb+l9Db6B8BnAXgU9GH6Ju9Af2+/g/6PbgB+hLAadCv+QPWfJdAdwHx7gaSAX2J5Eug35elAD4RkbP9RPozgKHQr+tNAI4H8IWIxLXyHA6DvvT0COj35nzorgnvisj5XrMa/ezgQCvuP0QkXUS6i8gNAE4F8ERLDxKRCdDba6BW5pYe3xP6c1DoNXkRgNNE5DgRGQL93jQfwfgbgHyl1NcBFj0Hersb35FcRFEr0HW2+ce/WPuDLp48AOJ9pk+BLpY/85l+pTX9VK9pCkCu1+1c/XE76HH75wHQ27p9fgfyOqG7WjX/3Qd9yNZ7mqsNy5kDYAuALi3c3xNALYDpPtN/7pvdur0WQJzXtIut6Sdat3tAF8H/8vP6+75+S63lubymDYZu3Xvca9osa9oRXtPOt5b3pc963gOw0ev2JwDe68Dr7/B5rY9s3h58pjsCLCfDetzVXtOmW9NO9pqWAGAvgP94Tbvami/Da1lNAO72WccEa74LrNunWLdvaSVX87KHtPF1+ALAh36e14/er4FXluu8phV5b18AnofudtLLZ10zACzv7GenHe9vXBvmGwN9HoOy/uq9n1sLj/m3NV/vDmZ7Fbr/9BCvaU4Ab3nlmAkgGfoKvKUA+rVhuXHW9nNHKF5T/vEvUv/Y0kx0qHQA+5RS9S3c/5bP7behi+zOtMoUA9gAYJp1SH1oOx67HrpQbP77C4DDfaY1tHYoXES6QBcxryqlqluYbRx0wfaKz/Q3ADRCfyl7m6EOPgRcYP1/kPV/N/SXue/r+YZPtmToq3e+qZRqbJ6ulNoIYJ6f9a5RSm3wut08KsHnPvOtAjBQRMS6vQTAOSLyoIhMFJF4tM3dOPi1XmdN/9Jn+t1tXJ6vauXVMqh03+e1OPA6+nM6dLH3qtX9wmW18C8CsA/AJGu+M6ALq/92JJiIHG91s9gFvQ00WOse5mf2d5RSHq/nMQ+6yGztc3MWdAt4uc/z+BzACNHdgjr82RERt4i8I7r7ULXVBeY2ERkqIsmiT6qbjYO7P/hbzlAA7wL4AfoIzGnQJ/z9S0SubOExCQAuBfCJUmpvWzN7Pf7PAK4AcLNSqnmbg1KqSSl1qZU5Qyl1CnRh/jSAu5RSu0TkVhHZYHVn+ZdvNwzrc1sOvS8kIgtPBCQ6VCL0od2W7PK+oZSqF5FSBPhibY1SSok+ISgXwMMAeonIRgCPqgNn3rfkPOhittkvAZwL3cLqbXsry+gBXWS1NuJHczeFg0ZoUEo1ikgxDu3G4DvSQvNrmmj9P836/y6f+Xxv9wAgvuu17IT+geCt1Od2fSvTXdAtc40AHoJuSf85dJeRShF5B8AfAxQ1/4FupW6WBt0d5EYA33pNb+31b41vbkC/lol+pjfra/1/XQv39/L6f4lSyrcvbkBW14mvoFuQfwtgM/TreD+ALD8P8X1fm6e19rnpC93n96oW7u+llNrXic/OmwA+hf6sJEIX/P+HA10qyqG7YwUaCech6B8M53r9UPxK9LkOfxeR171/MFh+At0NrN1dM6w+7Q9BF8Ev+JtHKeW9vd0GvW0/a71W90P/cNoG/QPkDugf295qALBPM5EXFs1EhyqGLtRa0s/7htUi2QP6C6jDrNbRq6yWzxEAbgbwjIgUKaU+beVxBd63ReRcAPWqfSN/lEK3lrdWwDQXwf2hW9Sa1+eCLr6K27E+4EAR3M97efB5fa1sylqvr/4dWK9fVrHzCIBHRKQ/9A+PxwF0ge6v29LjtsOrIPZq0V/dzvcgmJpfkzPgv+huvn8vgJ4iktSBwvksAKkALlVK7S8qraMW/vi+r83TlreyjmLocwseaeH+7UDHPzsAzlRKbfG6/SmA34kevzgOwAY/xa4/bujRdnxPrlsM3RrcF/oHnrep0K///9qw/P1E5BfQfdUfU0o92Ib5BwK4C8BpSimPdX7ADKXUcuv+F6F/lPgWzT2tfERkYfcMokOtAhBnfdn4c6nP7UugP0sLgrFypS0H8Dtr0jHBWG6AdVYDmAvg562cMb8QuoXzcp/pl0H/AJ/dztWugD6z3/f1PGj5Sqkq6BbbS7xPYLMKmxM7sN6AlFI7lVLPQXexCPnrHwIzoH8EDVJKLfXzt9Ga7wvoVvzWLjzSfITAd7toLo73F4oichR0Nx9/LvY+WdQ6CW4gWv/cfAbgWAA/tPA8Djoi1N7Pjk/B7D19k1JqXRsLZkAXxCP9dOk5AbqF96CjLtYoFmcAeM1Pod0ia9SQFwE8p5T6Qxsf9iR0t6slXtOSvf7dFXob8F5Pf+iW99VtzUYUC9jSTHSoOdb/x8L/YdnhVuvMGwCOgh55YLZS6quOrlD0xRH+Dn24eB10l4GroQ93z+zoctvpD9AF6AIReQz6uR8BYKRS6rdKqRIReRzAn0WkCrqFLAt6dIW50CMttJlSqkxEngBwp4hUQBdwYwBc52f2v1jL/0REnoH+or8X+vD5Y+1/qocSkQ8BfA89OkMpgFHQran/Dsbyw0kptV5EHgHwlOhh+WZDF2+HQXdBeE4p9bVS6msReRfA41Z3i5nQLayToEdZmAXd/QIAbhKRPOgieQX0D4pGAC9Z20sa9HuyGf4bZFIAfCAi/wbQB7orxVoAL7XyVO6Gbq2dIyJPQZ8o2AO6GD5CKXWtTT47T0Gf2/CxtX3WQHf5+BmAJ/ycH3El9Pdvi10zRKQRQJ5S6jrr9iToi6CsADBdRMZ5zV6nlFrmZxlnAjgJB/cx/xLArSLyG+iW+t/iwOgfzU6w/j8HRLQfi2YiH0qpIhFZDN1X+D0/s9wK/YX4JvQX9McAbunkandCFxu/g259q4U+ce5cZV3pK9SUUkus1r/7APwTup/0JhwYpxfQQ+ztge6v+xvow+cvAfhzO1rlvOXiQEvnzdAnqp2Hg7trQCn1mejxf++BPnGwHnqkjD/59N3sjDnQRw1ugm5F3Qw9pF7AQ+A2sn8cX6XUHSJSCP18brLu2wLdD3mt12Muhx6xZCp039dy6JMin7OW873oMcd/CT0cnQPAYKXUD9ZJbvdB9+FeDz3U21nQI834ehh6eLXp0C2dX0OfxNZiS6tSarOIjIbeTh6CLraLAazEgYLTDp+dd0TkHOjX8TnoVtr10K+7vx9dUwGsVEp918pindZfs1OgP5OjoE+A9bYJepSS/awTDZ+C7pNf5pX1UxG5A7ofcxcAH+DAsILNzoUeO7qlPvFEMUmUUoHnIooxoi/q8HcAac2jSYjIFOgv+tOVUl8aC0fkQ0Rugd5eU9SBK9IRtZuIJEKfb/AHpdTzpvMQ2Qn7NBP59zL0iX28jCzZljUs2pnQLZc/sGCmIPgVgN3o4AVXiKIZi2YiP5RSTQCuhb5wAJFdDQXwIayLopiNQlGiDvoCO40B5ySKMeyeQUREREQUAFuaiYiIiIgCYNFMRERERBQAi2YiIiIiogBYNBMRERERBcCimYiIiIgoABbNREREREQBsGgmIiIiIgqARTMRERERUQAsmomIiIiIAmDRTEREREQUAItmIiIiIqIAWDQTEREREQXAopmIiIiIKAAWzUREREREAbBoJiIiIiIKgEUzEREREVEALJqJiIiIiAJg0UxEREREFACLZiIiIiKiAFg0ExEREREFwKKZiIiIiCgAFs1EhojI/CAtZ4qIfNKJx98RjBxERETRjEUzkSFKqRNNZ7CwaCYiIgrAZToAUawSkUqlVFcRmQLgXgC7AIwE8B6AAgC3AkgCcIFSar2ITAdQC2A4gH4AfqeU+sRnmWMBPGk9rgbANUqp1SJyNYDzAXQBcCSA95VSfxKRaQCSRGQ5gB8A/BLAWwAGAnACuF8p9WZoXoHo5M5zOwD0BdDf+n9X6Ne9rX8JABoA1LXjrwrAbgA7rb8dBVMLqkL+ZImIYgiLZiJ7GAEgC0AJgA0AnlNKjRWRWwH8FsBt1nwZACZDF75fi8gQn+WsAjBJKdUoIqcBeAjARdZ9IwGMgi6yVovIP5VSOSJys1JqJACIyEUAtiulsq3bqSF4rhGrMDPLBf2D4nDrbxCAw6+71dmzooscCV0o94b+wWGUO89dhQNFdPPfLq9/bwKwpmBqQa2xkEREEYRFM5E9LFFK7QAAEVkP4AtregGAk73me0sp5QGwVkQ2AMj0WU4qgDwRGQpAAYjzuu8rpVS5tY4foYu+LT6PLwDwNxF5BMAnSqlvOv/UIk9hZlYK9A+MUdA/NoZAv17p8FMQ996HdRVd4PsDxrRk6B9XR7Yyj8ed5y4CUOj7VzC1oCzUAYmIIgmLZiJ7qPP6t8frtgcHf06Vz+N8b98P4Gul1IUikgFgVgvraIKfz79Sao2IHA/gHAAPi8gXSqn72vokIlFhZlZvAMdZf6Os/x8JQNq6jLQSVb6xf5tntxMHgCOsv2zvO9x57p04uJD+EcB3LKaJKFaxaCaKLJeISB6AwdCFzmoA47zuTwWwzfr31W1cZoOIxCmlGkQkHUCJUuoVEalsxzIiQmFm1mE4UBg3F8kDO7vc9GLUdHYZNtTf+vM+0qHcee4fAcwHMA/AvIKpBetMhCMiCjcWzUSRZTWA2dAnAt6olKoVOaiF86/Q3TN+B2BmG5f5HwArROQ7AC8BeFREPNAno/06aMnDrDAzKwHAJACnADgeukDuHYp1pZeoxlAs14YE+kTU4QBuAAB3nns3DhTR8wEsLZhaUG8sIRFRiIhSvkd3iciOrNEzPlFKvWM6i10VZmYdAeBsAGdBt5Amh2O9a9Ix566prknhWFcEqAOwFLqAngNgZsHUgmqzkYiIOo8tzUQUsQozsxIBTMGBQvkoEzl6ViLRxHptKgHABOvvjwBq3XnumQA+BvBJwdSCrSbDERF1FFuaiSiiFGZmDYUuks+GHn4vyWwioDYOhVf9wZVlOkeEWA6rgAawpGBqAb+EiCgisGgmIlsrzMzqAt3Vork1ubUh1IzwCPZcnuPqYzpHBNoJIB+6gJ7BC7IQkZ2xaCYi2ynMzHIAOAPANdBXMrR19wcFqCv+5Gxsckpc4LmpBbUAvgbwOoB32Q+aiOyGRTMR2YbV9eIaAFcBGGA4Trvc/Gvntt3dJaIy21gFgHcA5AGYwy4cRGQHLJqJyCjr6nuXQhfLEwzH6bD7L3cUFAx2uE3niEIboYdCzCuYWrDRdBgiil0smoko7AozswT6JL5rAFyEMA0NF0rPn+5Y8Plox3jTOaKYAvANgOkA3i6YWlBpNg4RxRoWzUQUNoWZWYOgrzI4FfqKhlHj0+Nl9otnOCebzhEjqgC8B11Af83uG0QUDiyaiSikCjOzkgD8FLpYPgWAw2igEFk+WGY/dDmLZgNWA/gHdPcNjr5BRCHDopmIQqIwM6sPgN8CuAlAT8NxQm5bL8z/v1+6TjSdI4aVAngOwD8LphZsMR2GiKIPi2YiCirrUta/h+6vbPzCI+FSkYjvr/s/1wjTOQiN0F03/lYwtWCJ6TBEFD1YNBNRUBRmZo0CcDuAiwE4DccJu0YHNl1xu+tw0znoILMAPFIwteAz00GIKPKxaCaiTinMzJoC4E4ApxmOYpQCai/7s8vWF2GJYd8DeBTAmwVTCxpNhyGiyMSimYg6pDAz62QA90APHUcArr3VWVrZRXqYzkEtKgJwL4CXCqYWeAxnIaIIE5VnsRNR6BRmZp1SmJk1G8BMsGA+SL9y7DWdgVqVAeBFACvcee6fGM5CRBGGRTMRtUlhZtaphZlZcwB8BWCS6Tx2lFaiyk1noDYZDuADd557vjvPzW2ZiNrEZToAEdlbYWbWSABPgq3KAaUXqxrTGahdxgOY7c5zfwrgzwVTC743HYiI7IstzUTkV2FmVs/CzKxnAHwLFsxtklaCJtMZqEPOBrDMned+xZ3nHmw6DBHZE4tmIjpIYWaWozAz60YAawD8GtxPtFm/MhVzQ+1FEQFwJYDV7jz3P9157r6mAxGRvfDLkIj2K8zMOhHAUgDPAuhlOE7E6VEJDjkX+eIA3AxgvTvPfac7zx1vOhAR2QOLZiJCYWZW/8LMrJcAzAUwynSeSJVci26mM1DQdAXwAIDlPFmQiACO00wU0wozs+IA3AI93nKK4TgRzwPsvfzPrt6mc1DQKQDTAfyxYGpBseEsRGQIW5qJYlRhZtbpAFYA+BtYMAeFAL1cTaredA4KOgFwDYBV7jz31YazEJEhbGkmijGFmVmHA3gcwE9NZ4lGv/2Vc+uunjLQdA4KqdkAbiyYWrDKdBAiCh+2NBPFiMLMrITCzKx7ABSCBXPIpJWqUtMZKOQmA/jenee+353n5smfRDGCRTNRDCjMzDoawCIAuQCSzKaJbunFqDCdgcIiHsBdAArcee7TTYchotBj0UwU5Qozs26CHkZuhOkssSC9RDWYzkBhNQTAF+489wvuPHdX02GIKHRYNBNFqcLMrD6FmVmfAHgKbF0Om/7snBGrrgHwnTvPPdp0ECIKDRbNRFGoMDPrLAAFALJNZ4k1vfepONMZyJihAOa789y3u/Pc/H4lijL8UBNFEetkv78D+B+AfqbzxKJu1eAh+tgWB2AagBnuPPcA02GIKHhYNBNFicLMrGMALIG+WIkYjhOzEuvRw3QGsoVTAKxw57kvNB2EiIKDRTNRFCjMzPotdMHsNp0l1jk96Gs6A9lGTwDvufPc/3bnubuYDkNEncOimSiCFWZm9SvMzPofgH8A4HixNiBAQrcqxUstk7dfAvjWneceaToIEXUci2aiCFWYmXUO9GWwzzadhQ7Wtwx7TWcg28kEsMid577NdBAi6hgWzUQRpjAzy1WYmfUkgHyAXQHsKL1E7TOdgWwpHsAT7jz3y7ySIFHkYdFMFEEKM7O6QRfLt5rOQi1LL1G1pjOQrf0cwGx3njvNdBAiajsWzUQRojAzKwPAfABnGI5CAaSVoMl0BrK9sQCWuvPcY0wHIaK2YdFMFAEKM7PGAVgEYLjpLBRY3zLlNJ2BIkI6gDnuPPcVpoMQUWAsmolsrjAz6zIAX4P9lyNGj0petpzaLBHAq+489zReRZDI3vgBpagiIvODtJxZIjI6GMvqjMLMrLsAvA4OJxdRkmvRzXQGiji3A/jQnedOMR2EiPxj0UxRRSl1oukMwVCYmRVfmJmVB+B+8Op+ESeuEb1NZ6CIdC6Ahe4895GmgxDRoVg0U1QRkUrr/1NE5BOv6U+JyNXWv8eIyHwR+V5EFotIiogkicgbIrJCRN4EzB1eL8zM6gVgBoCrTGWgznEAPeMaOYIGdcjRABa789ynmA5CRAdj0UwxRUTiAbwJ4Fal1AgApwGoAfBrANVKqWMBPAjgeBP5CjOzjgKwEMAkE+un4OlTjl2mM1DE6gngU3ee+2LTQYjoABbNFGuGAdihlFoCAEqpfUqpRugi9RVr2groK+2FVWFm1mQACwAMCfe6Kfj6l6gy0xkoosUDeMOd577GdBAi0lg0U7RqxMHbd/OJdAJAtfCYlqaHXGFm1tXQXTJ6mspAwZVegirTGSjiOQE8785z82JGRDbAopmi1SYAR4tIgoikAjjVmr4KQLqIjAEAqz+zC8AcAFda044BcGy4ghZmZt0D4EUAceFaJ4VeerFqMJ2BooIAeNKd5841HYQo1rFopojnb5g5pdQWAG9Bd7N4FcAya3o9gMsA/FNEdgJYCd0K/SyAriKyAsCfACwOR/bCzKyHAOSGY10UXv3LTCegKHOPO8/9hDvPzdF0iAwRpYwdkSZqExFxWf2Og73cXACVSqm/BXvZbVGYmfUogD+YWDeF3o4eWHDrja7xpnNQ1HkBwC8LphbwUu1EYcaWZgobEUkWkXxrqLeVInKZiBSJSG/r/tEiMsv6d66I/EdEvgDwkoj0EZEZIvKdiPxbRDZ5Pa7Sax1/EpECax3TrGk3iMgSa9q7ItIl/M/+YIWZWU+ABXNU61aNrqYzUFS6FvoEwXjTQYhiDYtmCqezAGxXSo1QSh0D4LMA8x8P4CdKqSsA3ANgplLqOADvAxjkO7OInA3gAgAnWMPJ/dW66z2l1BhrWiGA64LybDqgMDNLCjOz/gngNlMZKDwSG9DDdAaKWhcD+Mid5zbeAEAUS1g0UzgVADhNRB4RkZOUUuUB5v9IKVVj/XsigDcAQCn1GYBSP/OfBuBFpVS1NV+JNf0YEflGRAqgT/Yb3tkn0hGFmVkC4BkAN5tYP4WXw4N+YP83Cp0zAXzOy24ThQ+LZgobpdQa6NbjAgAPi8jdOHhouESfh3gP2dWWk19aGk5uOoCblVJuAPf6WU/IPX3jTJk/7r5pDa7ky8K9bjJDgLjUKuw1nYOi2kToFuew79OIYhGLZgobEUmHvureKwD+BuA4AEU4cPW9i1p5+FwAl1rLOQPwe+j7CwDXNvdZFpHmMY9TAOwQkThYw8oZ8M/axF5/mjf+/t31ccklgWenaNCvDMWmM1DUmwLgLXee22U6CFG0Y9FM4eQGsFhElgO4E8AD0C2/fxeRbwC0djb4vQDOEJHvAJwNYAeACu8ZrG4bHwFYaq2j+US7vwBYBH3xkFXBejJt9fSNMx8HcBMAeJwJw+aPe2BvfVxXFlMxIL1E7TOdgWLCeQCmczg6otDikHMUEUQkAUCTUqpRRMYDeFYpNdJwrICevnHmfdBF+0EcTfVrT1x4d4/4horeBmJRmHwwTua8drJzkukcFDOeLphawHMmiEKELc0UKQYBWCIi3wP4B4AbDOcJ6OkbZ94KPwUzAHic8UPnj7uvrC4uZU+YY1EYpZXAYzoDxZSb3Hnu+02HIIpWLJopIiil1iqlRlnD1Y1RSi0xnak1T9848xcAnmhtHo8zfsiC8ffvq4tP3R2mWBRmfcqV03QGijl3ufPc/2c6BFE0YtFMFGRP3zjzHOirdgXsX+hxxB05f9y9VbXx3XeFPhmFW49KcBxdMuExd577GtMhiKINi2aiIHr6xpknAHgbQJvPZFeOuMELxt1bXZvQfWfokpEJyXVINZ2BYpIA+K87z93aiERE1E4smomC5OkbZx4FIB9of+uicrgGLzjh3rqahJ47gp+MTIlrRB/TGShmOQG85s5zn246CFG0YNFMFARP3zizF3TB3Kujy1AO1+ELT7inviax5/bgJSOTBEiNb9BXqCQyIB7A++48tzvcKxaR+W2Y5zkROboDyx4pIue0Yb6rReSpFu6rbO96iVg0E3XS0zfOTADwAYAhnV2WcrgOXzg2t6kmsffWTgcjW+hbBp7oSSYlA/jQnefu8A/6jlBKndiGea5XSv3YgcWPBBCwaCYKNhbNRJ3UWLvsAejL2QaFcjgPWzj2blQnsXCOBv1LVZnpDBTzBgN4J5xXDWxuyRWRKSIyS0TeEZFVIvKqiIh13ywRGW39+wwRWSAi34nI2yLS1Zo+RkTmi8j3IrJYRFIB3AfgMhFZLiKXichYa55l1v+HeUU5TEQ+E5HVInJPC1n/KCJLRGSFiNxrTUsWkXxrvStF5LIQvlwUIVg0E3XC4Ns//nORWj2mvvLjWcFcrnI4By4aczeqk/psCeZyKfzSS1BlOgMR9OW2/25o3aMA3AbgaABHAJjgfaeI9AZwF4DTlFLHAVgK4HciEg/gTQC3KqVGADgNQBWAuwG8qZQaqZR6E/pKr5OUUqOs+x7yWvxYAFdCt05f0lyke637DABDrflGAjheRCYBOAvAdmuY02MAfBacl4IiGYtmog7KyMm/QInjwffTfjJ5SZdkR2153lylGmuDtXzlcA5cOPYvzqqkfpuCtUwKv/Ri1WA6A5HlN+489y8NrHexUmqrUsoDYDmADJ/7x0EX1PNEZDmAqQAOBzAMwI7mcfmVUvuUUo1+lp8K4G0RWQk9Pv5wr/tmKKWKlVI1AN7DoUcFz7D+lgH4DkAmdBFdAOA0EXlERE5SSpV36JlTVGHRTNQBGTn5bgAvwxqLeX7P8ZM+7X18l5ry51YoT2XwrvInzvRFY++Mr+rCwjlS9StVAcfrJgqjp9x57pPCvM46r3834dAhOQW6uB1p/R2tlLrOmq7asPz7AXxttQifByDR6z7fx/veFgAPe617iFLqeaXUGgDHQxfPD4vI3W3IQVGORTNRO2Xk5PcB8BGArt7T1yUfedwb6ef2qax4aZOncefaoK1QnGmLxtyVUNklbWPQlklh06sCCaYzEHmJA/CuO889yHQQLwsBTBCRIQAgIl1E5CjobhfpIjLGmp4iIi4AFQBSvB6fCmCb9e+rfZZ9uoj0FJEkABcAmOdz/+cArvXqQz1ARPqKSDqAaqXUKwD+BuC44DxVimQsmonaISMn3wHgDRx6eBEAUBzfa/D0gT87srT6o+Kmuh+Dd6lvcfRfPOaOLpXJ6RuCtkwKi5Sag39cEdlAH+gRNexwxUqllNoDXey+LiIroIvoTKVUPYDLAPxTRL4HMAO6FflrAEc3nwgI4K/QrcHzoMen9jYX+qjgcgDvKqWW+qz8CwCvAVggIgUA3oEuyN0AFlvdRe4E8ECwnzhFHlGqLUc+iAgAMnLycwH4PQPbm0M1NVy8/YP56ZKOuC6nTA5aAOXZPWbptIqUqm1HBm2ZFFJNgu0/y3Glm85B5MdbBVMLjI0KYRWp5yuleBSNIgJbmonaKCMn/1QAf2nLvB5xxr014KLJy+MbUFfxxmylPP5OXmk/cfRdMjqnW0XXw9YFZXkUcg6FvqJPgCKym0vdee47TaxYRGYAKGDBTJGELc1EbZCRk98f+vBev/Y+NrNi9ZLTSpY2JKb8fLg4ElODEkh59o7+9q+l3Sq3DA3K8iikfnWzc3dpivQ1nYPIDwXgrIKpBV+YDkJkd2xpJgogIyffCeB1dKBgBoBVKcPGvNn/9D5VFdNXeZpKgzPusjh6Lz3+Tz33pRy+JijLo5DqV4Zi0xmIWiAAXnLnufmjjigAFs1Egd0DfWGADtuT0Hfo9IGXHFle9fbWpoaNK4KSShy9lh73x97l3QavDsryKGTSSlSF6QxEregHIM+d5+bwiEStYNFM1IqMnPzToc+c7rQaZ5feLx52xXE76r8pbaxZ5DvsUceI9Px21O/7lnU7ojAoy6OQGFCsgnbRG6IQOQvA70yHILIzFs1ELcjIyU8D8AqC+DlpEmfC6wMumVzg2tNQX/nRLBWMkwpEenw36ndppalDfgxCRAqBtJI2XaCByLSH3Hnu402HILIrFs1EfmTk5AuAVwGEpJ/fl31OnfJVt7TE2oqXv1GqoabTCxTpvmzkbQNKuw/9IQjxKMj6livfsWOJ7CgewBvuPHey6SBEdsSimci/3wI4OZQrWNntmHHv9p3Yp2rf9OXKU7m70wsUSV024taBJd2HrQxCPAqi1ErY4SISRG0xBMDjpkMQ2RGLZiIfGTn5QwA8HI517UhMy3p5wAWDyytfX+dp3NH5kTBEUpeP+O2gkh6ZBUGIR0HSpQ7BGWqQKDx+6c5zZ5sOQWQ3LJqJvFiXyX4RCF/LYKWra/8XBl4+amftFzsb635Y3OkFinRbfuzNGcU9soIzSgd1WlwT+pjOQNROz7vz3L1NhyCyExbNRAe7DcDEcK+0yeFKenXAJSetwtqqhuqvZnd6gSIp3x970xF7ew7/PgjxwurOHTswcd1anL9xw/5pZU1NuG7LZpy1YT2u27IZ5U1Nfh/7cmkJzt+4Aedt3ICXSkr2T39sz25csHEjcnZs3z/to/JyvFxa4m8xQSdAt8R6VRmWlREFRz8A/zEdgshOWDQTWTJy8o8C8ICxACLyab8zT57dpYurtuLNrzt96W2Rrivcvx6yp5d7eXAChseFqan4z8DDDpr2XHExxnVJxmdHHIlxXZLxXMmh1wpZW1eHt8vK8ObhGXg/YzBmVVWiqL4eFU1NWFZTgw8GD0aTAtbU1aLW48H7+8pxefce4Xpa6FOGPWFbGVFwXOjOc19tOgSRXbBoJsL+bhnTASQZjoJl3UdOeL/3cX2qK/LmK09teacWJpJccMyvjtrT+9hlQYoXcqO7dEGq8+Bd08zKSlyQqrsFX5Caiq8qDm20XV9fhxFJSUhyOOASwZikLviqogIOARqUglIKdcoDFwQvlJTg5917IE7Cdy2HtFJVFraVEQXPY+48N7sXEYFFM1Gz3wMYbzpEs61JA495Je2cI/dVvlLgaSrZ1KmFiXQpGP7LzN29R34XpHhhV9zUiD4uFwCgj8uFkqZDG+GHxidgaXU1ypqaUOPxYE5VJXY0NiDZ4cQZXVPw001FGBAXhxSnEytra3BqSkpYn0N6MarDukKi4OgJ4FHTIYjsgEUzxbyMnPwsAPeZzuFrX1y3AS8OvGTk7pqPiprqN3Sub7JI0srh12ft6nPct0GKZztHJiTg+p69cN2Wzfjl1i0YlpAIl9WSfF2vXng/YzBu79sP/9i7Bzf37oN3ysrwf9u34V/Fe8OSL71ENYRlRUTBN9Wd555sOgSRaSyaKaZZFzH5L4BE01n8aXDEd315wKUnrfUsK2msWTi3UwsTSfrh6GuH7+p7/NIgxQubXk4X9jTq1uU9jY3o6XT5ne+i7t3xbsZgvDzocKQ6nTg8Lv6g+3+s1VezzoiPx4f7yvFE+gCsratDUX19aJ8AgH6lKnx9QYiC71l3njvOdAgik1g0U6z7BYAJpkO0SsTxcf9zTp6XWK/qKj/6ulOX3hZJ/CHrGveOfmOXBDFhyJ3ctSs+KNfduz8oL8cpXbv6na/YKqy3NzTgy8oKnNOt20H3/3PvHvy2d280KgWP9So6IKj1eEIX3tKzAgkhXwlR6GQB+IPpEEQmsWimmJWRk98NwCOmc7TV4h5jTvq4x9AeNRWvzlaqoeP9Y0USCjOvGrGj/7jOjwkdAn/Yvg0/27QJRfX1OHn9OrxbVoYbevXC/OoqnLVhPeZXV+H6Xr0AALsbG/CrrVv2P/bW7dtw7sYNuGnbVtzVtx9SnQeuXv1lRQWOSUxCX1ccujmdGJGUhJ9s3AgAyEwM/YGGlBqEtxM1UfD9xZ3nHmw6BJEp0plGK6JIlpGT/wT0uMwRpXt96abLdn6+KaXrxcPEkdKvwwtSqj5z9avL03cuGBvEeNSCJsGOn+W40kznIOqk/xVMLeDVAikmsaWZYlJGTv4xAG42naMjyuJ7HD59wIUj9la9u8rTuH1VhxckEr9q2JWjtqVNWBTEeNQCh0Jfh0f5vyoLUeQ4x53n/qnpEEQmsGimWPUUAP9nk0WAOmdCat7ASyZsaJi3vbGuoONFr0jc6qN+dtzW9JMWBjEe+SGAs0clL3BCUeHv7jy3/xMLiKIYi2aKORk5+T8DEPHDJylxuN5PO/eUxa7dtfVVX87q8IJE4tYMvWz0lgGTFwQvHfnTv1SF57rdRKE1EDYcppMo1Fg0U0zJyMnvCuBvpnME07xeJ07+X2q/lJqKt79SqqljYwGLuNYOuWTM5oEnzw9yPPKSVox9pjMQBckt7jz3CNMhiMKJRTPFmrsBpJsOEWxruw45/vV+4wdXVr42V3lqyjq0EBHXuiMvOmHTYafNC246ajagRNWZzkAUJE5E0OhDRMHAopliRkZO/mBE4GgZbVUc3+uI6enZI4qr3l7maSou6tBCRJzrj7hg3KbDTmfhHAL9S8DhiiianMkrBVIsYdFMseReAFF9RataZ1LPvIE/nbi57sv1TfXrlndoISLO9Uf8ZPzGw8/q3BUI6RB99qmo3v4oJj1sOgBRuLBopphgDTF3pekc4eARZ9zb6eef+p1jQ2lDzYJvOrQQEcfGjHNP3Hj4OSycgyi1Cl1MZyAKsvHuPPd5pkMQhQOLZooVDyDGtvdZvU86+fOuCQm1lZ98pZRq/3WiRRwbM86ZsCEju2OFNx2iSx26m85AFAIPuvPcMbV/pdjEjZyiXkZO/gkAfmI6hwmFKVlj3+pzzGFVlW98rVR9VbsXICJFh589cf3g81k4B4GrCX1MZyAKATeAK0yHIAo1Fs0UCx4yHcCkXQn9jspLO/3Ykqq3FirPvh3tXoCIbBp0xsR1R1wwJwTxYooAXZNqFYedo2h0rzvPzT77FNVYNFNUy8jJPw3AKaZzmFbtSu6Tl/6TCVtrP/3B07itsN0LEJHNg06ftPbIn7Jw7qS+5bwqIEWlIwDcYDoEUSixaKZo96DpAHbR5HAlvpF+/mkr1IrtjXXfd+iy2VsOO3XSmiGXzA52tliSVqLKTWcgCpG/uPPcPNmVohaLZopaGTn5FwIYazqH3czoM+XULxPrPHXVX83syOO3DpwyefXQy1g4d1B6CapNZyAKkf4AbjEdgihUWDRTNLvXdAC7Kkh1n/hOj4z+VZXvzejIpbe3DZg0edVRV7Bw7oD0YtVoOgNRCN3uznN3Nx2CKBRYNFNUysjJPwf6jG5qwfak9KNf6j/xmLKqt2cpT3VJux+fPmFy4bArZ4UgWlTrV6a436Vo1h3AraZDEIUCd94Urf5kOkAkqHSlpE1PP2fC9tpPlnqa9mxs7+N3pJ045cfMq2aFIFrU6lmBBNMZiELsN+48d6LpEETB5jIdgCjYMnLyxwKYbDpHpGh0xHV5Le3c08/eM+urhV9+3W3dzg29UpK6485Lnz9k3iVrv8SM5W8AABLiknDZSbcB/U+Ysre2Yt5/5jw5YV9TE27p3QenpaQAAG7athX39OuHvi6ORNWsay1STGcgCrG+AH4O4DnTQYiCiS3NFI3YytxeIvJp35NPS8w8etvUyRd929JsvVLScNv5T+COS57DWcf9HK/PeRwA8GXFvgmZR0xZ8/rhh+PFEt3T4+vKChydkMiC2UdCA3qZzkAUBv/nznOL6RBEwcSimaJKRk7+EAAXms4RqXaMuPzYhX0GdqmtL6n0d+ntI/oPR5cE3VA6uN/RKKvUQw47HS7Upx5x1NIhl88TARqVwkulpbi2Z8/wPoEIIAp9HB6eDEhR72gAZ5kOQRRMLJop2vwe3K47ZWfXQVnV8cmJ5VXvzWjt0tvzV32KowfpEf1GDzkFhVuX4qElb06YPOKy718vK8VPuqUiycG3wpcAjl77sNt0DqIw+J3pAETBxD7NFDUycvL7ArjadI5IVLPhW5R89R/A40GXYSfC44xzTU8/7cTLdn40t3/CGcfu2leW9sqsv2Lr3nU4d+y1GNR7KBas+hQ3nHkvHv/wVtTUVeLcMddgxOCJqK6rGJH77ZsN7wxMi7t75w7sa/Lg6p49MTIpyfTTtI3+papkT3dJN52DKMROc+e53QVTCwpMByEKBjYDUTT5LQCesd1OytOEkhnPou8l9yL9+mdQvW4RVGMDGhzxKa+mnX3a6sZvChIcZasvmXAzThlxCfZVFeO1OY/hl2feh1VbluKEo87A7y/4J776/i0AwMtfPwL34ElxL3U9ZvXRiYl4oH9/PLmHV472llaCStMZiMKErc0UNVg0U1TIyMnvAuA3pnNEovoda+Dqnoa47v0hzjh0OXIsPPX6onVKHM6P+51yRkG3fTvSU+vm1zfUYuGaL3DVyX9Gv+6HwelwoaGxDo1NDRAR7CzdhKJdhbhs4i1oSBk4bHXfcWtEgLpDu0fHtAHFqs50BqIwucKd5+5vOgRRMLB7BkWLywHwrLMOaKwohqtbHwDAno/+ipr1S6Hqa7D16alInXgl4GnEl8CU3Uf1XLZy06yK+sbalDfn/l0/WAHdu/bGojUzcMEJN+DFrx7EKSMuQXxcIkYPOQX/+fzuo86pLKm+s2fPLgafou30L4UynYEoTOIB3AzgLtNBiDqLRTNFi1+aDhAN+pz/J1SunIn6HWvQ8/QbD7pvIzDKMWx82YnVO1dfMvHhwSLOeO/7q+sqkJLUHZOG/wSvzX4M1XUVuHDcjTii//Au3cvWzsbyJzl2tqX3PsVx+CiW3OjOcz9YMLWgxnQQos5g9wyKeBk5+ccCOMF0jkjlSumFxn0H+hw3VeyFs6v/Rvu6hG7df+yVefjumo++Up7qYu/7Pv32ZZw56kosXTcTh/U5CldO+SM+XqIvkFLWfejkb0f9bo4CW1gBILUKyaYzEIVRLwBTTYcg6iwWzRQNbjAdIJLFpx2FxtLtaCjbCdXUgKrCOUga0vJvkEZnQuLLaWecvq7h66Wext3rAWB3+VaUVxVjaPoI1DfWQqz/Ghrr9z+uPPXISd+O+sM3LJyBpDp0N52BKMx+ZToAUWeJUjH//UURLCMnPwnAdoBFSGfUrF+Ckq/+CygPurpPR+qJl6Fi2f8AACmjzkFTZSl25N2mTxAUBxxxiUi//llMqvph5pjGtNS82a8ff97Ya9E3dSAqakrxn8/vRk19FbJHX41RR0w6aF0p+zZ9M/q7v04UIGavFqaA6sv+7GI/7xDy1Huw8eGNUI0Kqkmh25hu6HdhP+x6dxf2LdsHEYGzmxMDrx+IuB4H95ap21GHLc9s2X+7fk89+l7YF73P7I2db+1ExYoKJA1KwsBfDgQAlM4rRVNVE3qf0TuszzECjSiYWrDCdAiijmLRTBEtIyf/KgB5pnPEsqGV65aeXVlTkZA49uS2PialYvM3o7/960SBitnC+ZrbnOVVSZJqOke0UkrBU+eBM9EJ1aiw4aENSLsiDQkDEuBMcgIAimcUo3ZbLQZcPaDl5XgUVt+2GkfcfQScXZzY9OQmHHHHEdjyry3ok90H8f3isemJTcj4fQbEFbObc1s9VjC14A+mQxB1FLtnUKTjCYCGre06ZPRrPfoPqqye8bm/S2/7U5Ey6KQlo3PmKUjMjkXXtxwcvDqERATORF0cqybd2gzB/oIZADx1Hoi0XuhW/liJ+L7xiO8dDwh0y7VSUA0K4hTs/XQvep3eiwVz21zpznM7A89GZE8smiliZeTkHw1ggukcBOxN6HPk9H7Hjy6u+eRzpeoq2vKYyq4DJy4e/ef5sVo4p5WoctMZop3yKKz7yzqsumUVug7vii5H6h4xu97ZhVW/W4WyBWXoe2HfVpdRvqgcqeP0AQFnkhPdRnfD+rvXI653HBxdHKjZUINux3UL+XOJEv0BnGE6BFFHsWimSMYTAG2kxpnUKy/t5FM31n8119NUvq0tj6nqOmDiojF3LlCQplDns5v0YnD4rRATh2DI/UMw7PFhqNlQg9qttQCAfhf3Q+bjmeg+vjuKvypu8fGeRg8qllUgdcyBXjR9zumDIfcPQdrP0rD7vd3o+9O+KJldgs1Pb8buj3aH/DlFAY6iQRGLRTNFpIyc/DgAvzCdgw7mEWf8u/1OPvtbfP9jU8PmlW15THVy2oRFY+5aFGuFc3qJajSdIVY4k51IzkxGZcHBVy9PHZeKfUv3tfi4yhWVSDw8Ea7UQy9pULNJ/+ZJ6J+AsnllGHTTINRtrUPdTl7sMYCfuPPc7MtPEYlFM0Wq06HH/iQbmtVrzOmfJZZWNNQVzG3L/NXJ/U9cOPYvizziiJlCsm+Z4v43hBr3NaKpSv8O89R7dN/ktPiDitqKZRVISEtocRnlC8vRfVx3v/ftfm83+l7YF6pRAc0djBx6XdSqRACXmg5B1BHcaVOk4k7X5n5MOWr866kpvatr5s5oy/w1XfqduGjs3UtipXDuWYEk0xmiWWN5IzY+shFr71qL9feuR9fhXdFtZDfsensX1t65FmvvWovKlZVIuzINANBQ2oCix4v2P95T50HlD5Xodvyh/ZX3fbsPSYOTENcjDs5kJ5KGJGHtXWsBAEmD+La2AbtoUETikHMUcTJy8uMB7ALHZo4IyY1Vuy/f892SHomnnCbiarlZz5JYs3fhuMX3Hu9Qnqi+1HRtHFZd9QdXpukcRIYMKZhasN50CKL2YEszRaIzwII5YlS5kvtO7zf+1C11X32pPFV7A81fm9R73MKxud95xNEQjnymxDeyexHFtKtMByBqLxbNFIkuMx2A2qfJ4Up8s/+k7OXq2+88jbvXBZq/NqnXCQtOuHeZR5z1geaNVKLQ29Wkovb5EQVwlTvPzcGtKaKwaKaIkpGTnwDgfNM5qGO+7DXmjBnx23Y21q9bEmjeusSeYxeccO/3HnFF5XAEAkivfeAYZRSrMgCMNh2CqD1YNFOkOQsAryQQwVZ0y5z4Zoojqbbu25mB5q1L7DFm/rh7C5oc0Vk49ytVpaYzEBl0rukARO3BopkiDUfNiALbk9KOmd5zYGZZ7ez/KeVpdXzm+oTuoxeccF9Bk8NVG6584ZJegsrAcxFFLRbNFFFYNFPEyMjJTwRwnukcFBwVcd3SX+w7avL2uq8/U6qu5StMAKhPSB29YNz9PzQ54qLqKnrpxezTTDFtlDvPnW46BFFbsWimSHIGgBTTISh4Gh1xya/1G3/2D02L5nmayra0Nm99fLfj54+7v7DJEV8drnyhlsbOGRTbBEC26RBEbcWimSIJd67RSMTxae8xZ3/t2rihqWFrQWuzNsSnHDd/3H2ro6Vw7r1PRfVY1ERtwP06RQwWzRRJzjYdgELnu9TMye8k1zbV1RW2eunthviUUfPGP7C2yRFfFa5sodKtCsmmMxAZdpo7zx3wokdEdsCimSJCRk7+MQAOM52DQmtzlwEj83r2OLyibtHnrc3XGJc8Yt74B9Y3OhMi+kS6pHpepIdiXjKAk02HIGoLFs0UKdjKHCPK41IPe6HPsPE76+Z8olRjiyNmNMYlHzt/3AMbG50JFeHMF0xOD/qZzkBkAxxFgyICi2aKFGeZDkDhU+9I6PZK3+PPXtW08CvlqdzT0nyNcV3c88c/UNToTGx19A27EiCxazXHaqaYx37NFBFYNJPtZeTkdwEwwXQOCi8lDucnvY/P/saxtqCpcfealuZrdHVxzxv/wJYGZ1J5OPMFS79y7DWdgciwDHee+xjTIYgCYdFMkeAkADxRJEYt6p55ygdJ5fsaGjYubmmeJlfS8PnjH9jW4Iq8wjmtREVcZqIQYBcNsj0WzRQJTjcdgMzakDxw9Evd4ntX1Rd81dI8Ta7Eo+ePe2B7g6tLWRijddqAvSrqrnRI1AHsgke2x6KZIsFppgOQeSUJPY94odfA4/bUL8pXytPob54mV2LWvPEP7GxwJUdMP+G0Evh9LkQxZqw7z+0yHYKoNSyaydYycvJ7AzjWdA6yh1pnYo+X+gw/Y33T4s+Vp9ZvtwaPMyFz3vj7d9fHJZeEO19H9C1XTtMZiGwgCcBI0yGIWsOimexuPPSlVokAAB5xxr3fe0T2QseqxZ6m0s1+53EmDJs/7oG99XFdi8Odr716VCDRdAYimzjRdACi1rBoJrsbbzoA2dPc7sNO/zhxz/bGxu0r/N3vccYfNX/c/SV1cSktDllnB11r0c10BiKbYNFMtsaimexunOkAZF9rkg8b93KKSqptWDvb3/0eZ/zQBePu31cX3822hXNcI3qbzkBkEyyaydZYNJNtZeTkOwGMMZ2D7G1vQs+hz/XsOby0/vtPlVLK936PM+7IBePu21cXn7rbRL5AHEAvV6OqM52DyAYOc+e5B5gOQdQSFs1kZ8cA6Go6BNlfjbNL7xf7HHnKpqZv85VqqPG93+OIO3L+uHurauO77zKRL5De+2DLgp7IALY2k22xaCY7Y9cMarMmcSa83Xv4uUulcI7HU3lIEaoccYMXjLu3ujah+04T+VrTv5SX0iaysGgm22LRTHbGkwCp3WZ1H3rmpwk71zU17V3te59yuAYvOOHeupqEnjtMZGtJejEqTWcgsgkWzWRbLJrJztjSTB3yY/KAE1/tWuupa9iy0Pc+5XAdvvCEe+prEntuN5HNn/QS1WA6A5FNjHLnuTkMI9kSi2aypYyc/J4AjjKdgyLXroReWc93T8oob1g9w/c+5XAdvnBsblNNYu+tJrL56s/OGUTN4gCMNh2CyB8WzWRXY8GLmlAnVcUl93++V/rErY0Fh1x6Wzmchy0cezeqk8wXzr33qTjTGYhshF00yJZYNJNd8dLZFBRNDlfS672OPOd7+XGG8tSWed+nHM6Bi8bcLdVJff1eWTBculVzlBgiLyNNByDyh0Uz2dXRpgNQFBGRGd2PPHtG/NYVnqayIu+7lMM5YOHYu1xVSf02GUqHxHr0MLVuIhvKNB2AyB8WzWRXw00HoOjzfdcBk95IrqxoaNy9/KA7xJm+aOxd8VVdzBTOTg/6mlgvkU0Nc+e52T2PbIdFM9lORk6+gC0NFCLbEnu5n0919K5q3DzroDvEkbZozF0JlV3SNoY7kwAJ3apUcbjXS2RTXQAMMh2CyBeLZrKjQeCVACmEKuKSB/63Z+ronU1rDr70tjj6Lx5zR5fK5PQN4c7UrwwsmokOYMMJ2Q6LZrIjds2gkGtwxHd9uefAMwux5lOlGqr33yGOfotH/7lrRfKA9eHMk16iysO5PiKbY9FMtsOimeyIJwFSeIg48nsMOmdW3NbFHk/VrgPTHX2XjM7pVtH1sHXhipJerGrDtS6iCMCimWyHRTPZEYtmCqulXftPeSepfHtjU2nh/oni6LPk+D9135cyaG04MqSVoCkc6yGKEFmmAxD5YtFMdsTuGRR2m5J6jHqxW2OX2qadC/ZPFEfvpcf9sWd5SsbqUK+/b7lyhnodRBGELc1kOyyayY7YwkBGlMV1Pfxf3ZOyips2fbF/ojh6fXvcH/qUdRu8KpTr7l6JpFAunyjC9HPnububDkHkjUUz2UpGTn5fACmmc1DsanDGd3+xZ+9T1qoN/1OqqQEAINLzu1G/71/W7YjCAA/vsORapIZq2UQRig0oZCssmsluBpoOQKTE4fqgR9o58+K2zfao2lIAgEj370b9Lq00dciPoVhnfCN6h2K5RBGMXTTIVlg0k90cZjoAUbMFXfuc9kFi6bomT6W+4IlI92UjbxtQ2n3oD8FelwA94ho5ggaRl2GmAxB5Y9FMdsOWZrKV9Undx0zvWuupayr9DgAgkrpsxK0DS7oPWxnsdfUpx67AcxHFDF4VkGyFRTPZDYtmsp2S+OQj/93dkVHu2TULACCSunzEbweV9MgsCOZ6+peosmAujyjCpZsOQOSNRTPZDYtmsqU6Z3zP53okT9iktn2mlPJApNvyY2/OKO6RtSJY60gvQVWwlkUUBVg0k62waCa7YZ9msi2POOPe6tHzrCWu7V95VEMVRFK+P/amI/b2HP59MJafXqwagrEcoiiRZjoAkTcWzWQ3bGkm25ud0vP0TxJLV3g8tTsg0nWF+9dD9vRyL+/scvuXdT4bURTp6s5zdzMdgqgZi2aymwGmAxC1xeqklPEvd63e1+Cp/BEiyQXH/Oqo3b1HLOvMMnvtU/HBykcUJdhFg2yDRTPZRkZOfh8AiaZzELXV7vikYf9Jbepd5SmbD5EuK4ffkLm798jvOrq8btXoGsx8RFGgv+kARM1YNJOdcOdIEafaGd/3X91dx+1Qe2ZAJGnl8OuzdvU57tuOLCuxHj2DnY8owvGiP2QbLJrJTrqbDkDUER6HM/GVHl1PX+7c/YUHHtcPR187fFff45e2dzkOhb5QSoUiI1GEYtFMtsGimewk1XQAos6YkZJyxhcJZYs9aKj6Iesa945+Y5e05/ECxHWvwt5Q5SOKQCyayTZYNJOd8CxpingFXbpMeD25emcj6rYVZl41Ykf/cYvb8/h+pSyaibywaCbbYNFMdsKWZooK2+MThv83pT6pFjUrC4f9fOT2/uPbXDinlaiKUGYjijAsmsk2WDSTnbBopqhR6YpLeybVk7lXKuetGnblqG1pExe25XEDSlRtqLMRRZBepgMQNWPRTHbC7hkUVZoczi4vpjqnFDr3zV419LJRW9MnBSyc00rgCUc2ogiRZDoAUTOX6QBEXtjSTNFHRD7pFn/ajuqKOWrIxccqcSw4bNus8S3N3qdccb9MdAAv+EO2wZZmshO2NFPU+rZL/KS3u1ZvWjXkggGbB54yv6X5uleyZY3IC4tmsg0WzWQnbGmmqLY53jXiuW618sOR56VsOuy0ef7mSa7j54DIC4tmsg0WzWQnbGmmqLfP6Trs2dSGjO+OPAubDjv9kMI5rhF9TOQisikWzWQbLJrJTuJMByAKhwaHI+U/3dS4GUPPqC0adOZc7/sESI1vUNWmshHZDItmsg0WzWQnYjoAUdg4xPluNzn1lWGnNm4YdPoc77v6lmG3qVhENsOimWyDRTPZCYtmijnzkh1THht+etcNA6fMap7Wv1SVmUtEZCssmsk2WDSTnbBoppi0IcFx3F0jsg9fnzbuKwBIL0GV6UxENsGimWyDRTPZCYtmilmlcTL4d2MuOn5NX/dX6cWqwXQeIptg0Uy2waKZ7IRFM8W0eod0v2381Mnr0geVQLFwJgKLZrIRFs1ERDbSRWpqH01dNO7Trdt3j66pnQPFkTQopjndeW7WKmQL3BDJTtjSTDHvv3GPfesST/rAxqYBL+7cPWnO5m21p1dVzxalSk1nIzKEl5YnW2DRTHbCopli2mhZXTje8eNE72k9PJ6ej+/eO3nBpq1xl+6rmO1QaoepfEQGeAqmFtSbDkEEsGgme2HRTDHLAU9TXvwjEIHT3/3JSnX9S3Hp5CVFW3r9urR8bpxSG8OdkcgAdk8i22DRTHbSaDoAkSn3uF6amyy1WYHmiwfif1NWPnFp0ZbD79xbsrCLx/NjOPIRGcLhF8k2WDSTnVSaDkBkwgDs2XGV84vj2/MYB+C4vKJy3KJNW49+fNee73o2NS0LVT4ig1g0k22waCY7qTAdgMiENxPu3yKCrh19/OnVNcfN3rxt1Is7dv14WEPDQijlCWY+IoNYNJNtsGgmO2FLM8Wcnzm/WjxQ9o4NxrJG19Yd/b+tO8a9u23npqy6+rlQiidQUaRj0Uy2waKZ7IQtzRRTklFTcb/rxcOCvdyjGhoGv7V958QvtmwvHldTMxtK8QcpRSoWzWQbLJrJTlg0U0x5Pv5vy1ziSQvV8tOamtL+u3PP5G82b2s4q7JqtihVHKp1EYUIi2ayDRbNZCcsmilmjJXCH0+QwomB5+y87h5Pj0f3FE9etGlr0s/KK+Y4ldoejvUSBQGLZrINFs1kJzyETDHBAU/Ti/F/FZHw7oOTlOpyR0nppCVFW/rcXFI2L96j1odz/UQdwKKZbINFM9kJW5opJtzrmj43WeoCjskcKnFA3K/K901YumnLEffsLV6c7PH8YCoLUQAsmsk2WDSTnbBopqg3UPZs/7nzy3aNyRwqAsjFFVVjF27aOvwfu/Z837uxaanpTEQ+WDSTbbhMByDyss90ANMa9+3B3vzH0VRZChEHuo48E91G/wR7PnwEDSVbAQCe2io4EpORfs0/2/RYACid9SJqNnyL+L6D0fvc3wMAKlfOhKe2Yv88FB5vxt+3VQRBGWIumE6urhlxcvU2LE+IX3VXn16lm1yuEyDChhUyjY0pZBssmslOdpoOYJzDiR4nX4eE/kPgqavGjrzbkJgxCn1+cvv+WUpmPgdHQnKbH+tK6YW6bYVIv/Yp7Pn4UdTvKYKrexqqVn6JvpfcF8YnR1c6v1w0QIpPMJ2jNSPr6jM/2boDG+Jcm+7s02vzyvj4sRBJMJ2LYhZPWiXbYCsC2UnM7xxdXXsiof8QAIAjoQvieh2GpooDo4QppVC9ai6Ssya147EC1dQIpRRUYz3E4cS+xe8h5fjzIU7+bg6XZNRU3OeaPsh0jrY6oqHx8Ne37zrpyy3byyZU18yCUmzxIxO2mg5A1IxFM9nJbgANpkPYRWP5LtTv2oCE9GH7p9Vt/QHO5O6I6zmgzY91JHRBl2EnYsf0W+BK7QdJSEb9jjXoMnRcqJ8CeXkh/tFlzhCOyRwq/Zqa+v1r154pczdv9WTrsZ73ms5EMWWb6QBEzUQpZToD0X4ZOfmbAQT9CmmRxlNfg12v5SB1/GXoMuzE/dOLP38acT3S0G3sT9v92P3L+PQfSDkuG3U716F24zLE9c1A9xMvD8nzIO0E+fHHN+IfyAz3EHOhUCtS888eqUte7ZZyRJPIQNN5KOp1LZhawJMByRYifgdOUSfmWxVUUyP2vP8Qko+eclDRqzxNqF6zAF0yD+2aEeixzep36WF5XT0GoGrlTPS5IAcNezahoSTmX/aQ0WMyP+qMhoIZABKVSvpjSdmkpUVb+t9WUjY/weNZazoTRa0yFsxkJ1GxE6eoEtP9mpVSKP7074jrdRi6jb3woPtqi5YjrtdAuLr1bvdjm5V98wpSJ14JeBoB5dETxQHVWBfU50EH3O96YW4XqRsWeM7I4gJc15XvO3HJpq1D7ttTvCSlyVNgOhNFHfZnJlth0Ux2E9NNnnXbfkTVD1+jdvMKbH/xt9j+4m9Rs34JAKCqcM4hJwA2VhRj19v3BHwsAFSvWYD4/kPhSukFR2JXJKRnYvvzNwECxPc9InxPMoYcJru3XeGcOdp0jlASQC6srBozf/NW99M7d3/ft7GRYz1TsLBoJlthn2aylYyc/NsBTDOdgygY5ifcvDhdSmw3JnOoFcTHr7mzT6+9G+NcJ0DEaToPRaznCqYW3GA6BFEztjST3cR09wyKHr9wfrEwFgtmAHDX1x/10bYdJ368dce2Y2vrvoFStaYzUURiSzPZCotmspuY7p5B0aErqvfluvIyTOcwLaOxcdCrO3adNHPLtopJeqznmL/qJ7ULi2ayFRbNZDdFpgMQddaL8Y8ud4rqbzqHXfRp8vR5eteeKfM2b1U/qaicLUrtMZ2JIgKLZrIVFs1kN0UA6k2HIOqocY4ffhgtqyeazmFH3Twq9YG9JZOXbNqScnXZvm9cSm02nYlsjUUz2QqLZrKVomnZHgDrTecg6ggnmhpfiHvUFS1jModKgkLi70vLTlpatGXAH4pL5yd6PKtNZyLbUQA2mQ5B5I07drKjNaYDEHXEA64X5nWR+qgbkzlUnIBz6r6KE5ds2jrsoT17l6Y2Na0wnYlso6hgakGl6RBE3lg00yFE5DkROdr6d5GI9Lb+Ha4dGItmijiDZNfWy51fjzGdI1KdV1k9eu7mbcf+a+fugv6NjUvA8VBjHS+WQ7bDopkOoZS6Xin1o8EIqwyum6hD3oy/f4cIupjOEekm1NS6Z2zZPuaN7bvWHVlfPw9KNZrOREawaCbbYdEcw0QkQ0RWiUieiKwQkXdEpIuIzBKRFq9iJiJpIjJHRJaLyEoROSnI0X4I8vKIQmqq8/OFaVLCVuYgGl5fP/SDbTsn5G/dsXNUbe0cKFVjOhOFFbvqkO2waKZhAP6jlDoWwD4Av2nDY64A8LlSaiSAEQCWBzmTyVZuonbpiup9d7teGmw6R7Qa1Ng48KUduyfN2ryt6uSq6llQqtx0JgoLtjST7bBopi1KqXnWv18B0JahspYAuEZEcgG4lVIVwQxUNC27AsCWYC6TKFSmx/91uVNUP9M5ol0vj6f3P3bvnbJg01bHTysqZzuU2mU6E4VMHYC1pkMQ+WLRTL4n2wQ8+UYpNQfAJOir970sIleFIBe7aJDtTXCsXHm8rOGYzGHUVamUe/eWTF5StKX7DWXl37iU4rBk0aewYGoB+7KT7bBopkEiMt76988AzA30ABE5HMBupdR/ATwP4LgQ5OKhObI1J5oan4v7WzzHZDYjHki4pbT8pG+Lthx2e3HpgiSPhycQRw/u/8mWuLOnQgBTRWQFgJ4Anm3DY6YAWC4iywBcBODvIci1OATLJAqah1zPz0uS+qNM54h1DsDx830V4xdv2pr5yO6933ZvalpuOhN1Gk8CJFtymQ5AxnmUUjf6TJvS/A+lVIbXv7ta/88DkBfiXItCvHyiDjtcdm691DmLo2XYzDlV1cefU1WNRYkJP9zdu1fVdpdzDETEdC5qN7Y0ky2xpZlsqWha9hYAO0znIPLnzfj7d3JMZvs6obZu+Odbt499e/vODUfV1c+DUg2mM1G7sGgmW2LRHMOUUkVKqWNM52gFu2iQ7Vzr/HRBfyltcRxzso/M+oYj392+c8KnW7fvHl1TOwdKVZvORAGVFEwt2G46BJE/LJrJzthFg2wlBVXld7peOdJ0DmqfgY1NA17cuXvS7M3bak6rqp4lSpWazkQt4n6fbItFM9kZW5rJVvLiH1nhFNXXdA7qmJ4eT68n9FjPcZfuq5jtUIpdwOxntukARC1h0Ux2tgSAx3QIIkCPyTxK1nFM5iiQrFTXvxSXTl5StKXXjaXl38QptdF0JtpvjukARC0RpQJey4LImIyc/B8AHG06B8U2FxobCxKu35gk9UNNZ6Hg8wCet1K6Ln6iZ/du1Q4H9zfmVAPoXjC1gCduki2xpZnsjv3byLiHXc/NY8EcvRyA4/KKynGLNm09+rFde5b1bGpaZjpTjJrPgpnsjEUz2d1C0wEotmXIji0XO+eMNZ2DwuOM6ppRszdvG/XCjl0/DmxoWAil2EUsfNifmWyNRTPZ3UzTASi2vRl//y4RJJnOQeE1prbu6E+37hj37radm7Lq6udCqXrTmWIAi2ayNRbNZGtF07LXAeBJOmTEdc7/LegnZRyTOYYd1dAw+K3tOyd+vnV78Qk1tbOhVKXpTFGqFhwxiWyORTNFghmmA1Ds6YbK8jtcrw4xnYPsIb2xKe25nbsnf7N5W8NZlVWzRali05mizMKCqQV1pkMQtYZFM0UCFs0Udi/pMZn7mM5B9tLd4+nx6J7iyYs2bU36WXnFHKdSvHpdcLBrBtkei2aKBDPB8ZopjE5yrCgYIes5JjO1KEmpLneUlE5aUrSlz02lZfPiPWq96UwRjuMzk+1xnGaKCBk5+YsBjDGdg6KfC40NKxOuK0qUBg4xR22mAPVuSvKSv/XskVzlcAw3nSfC1EOPz1xjOghRa9jSTJGCXTQoLB6J++98FszUXgLIxRVVYxdu2jr8yV17lvdubPrWdKYIsogFM0UCFs0UKb4wHYCi32DZvvmnjm84JjN1yqnVNSO/3rLt+Je371x1eEPDAo71HNCHpgMQtQWLZooUCwBUmQ5B0e3N+Pv3cExmCpaRdfWZn2zdMf7DbTu2DK+r+4ZjPbfofdMBiNqCRTNFhKJp2fUAZpnOQdHrl85P5veV8uNN56Doc0RD4+FvbN910owt20tOrK6ZDaUqTGeykRUFUws2mA5B1BYsmimSfGA6AEWnVFSW3e56nf2YKaT6NzX1//euPZPnbt7qya6smiVK7TWdyQbYykwRg0UzRZL3ATSaDkHR56X4aQUck5nCJdWjUqftKZ6yeNPW5F+U75vjVGqr6UwGvWc6AFFbccg5iigZOflfAjjVdA6KHlMcy1e8GPdXtwjEdBaKTY1AY15qt0XPdu/Wt87hiKUjHhsKphYcaToEUVuxpZkizTumA1D0cKGx4V9xTySzYCaTXIDruvJ9E5Zs2jrkvj3FS1KaPAWmM4UJu2ZQRGHRTJHmPfDqgBQkj8b9e36iNLCli2xBALmwsmrM/M1b3U/t3L2ib2PjUtOZQoxFM0UUFs0UUYqmZe8G8I3pHBT5jpDtmy5wzDvBdA4ifybX1B771Zbto1/dvnN1Rn3DfCjVZDpTkO2CHkqUKGKwaKZIxC4a1Glvxt+/VwSJpnMQtebYuvphH2/bceLHW3dsO7a27hsoVWs6U5B8WDC1gEcNKaKwaKZI9C4AnsFKHfYr58fz+nBMZoogGY2Ng17dseukr7Zs33eSHut5n+lMncSuGRRxOHoGRaSMnPy5ACaYzkGRpzsqSr9LuLHJIaq36SxEHbXPIeWP9Oyx7OOuycOVSKQNl1gOoG/B1AJeIZEiCluaKVK9ZToARaaX46f9wIKZIl03j0p9cG/JlCWbtqRcXbbvG5dSm01naoc3WTBTJGLRTJHqVQDc6VK7nOxY9v0xspFHKChqJCgk/r607KSlRVsG/K6kdH6ix7PGdKY2eM50AKKOYPcMilgZOflvArjUdA6KDHForF+ZcN2WBA4xR1Hu465dlk7r2SNun9M5wnQWP74vmFow0nQIoo5gSzNFsudNB6DI8be4f81nwUyx4LzK6tHzNm8b8ezO3Sv6NzYugb1ax7jfpojFopki2ZcANpkOQfY3VLYWne+YP850DqJwmlhTe+yMLdvHvLF917oj6+vnQ6lGw5FqAbxiOANRh7FopohVNC3bA+BF0znI/l6Pf6CEYzJTrBpeXz/0g207T8zfumPnqNraOVCqxlCUdwumFpQaWjdRp7Fopkj3InhZbWrFr50fzust+44znYPItEGNjQNf2rF70tdbtlVOqaqeDaXKwxyBJwBSROOJgBTxMnLyPwNwpukcZD8ck5moZZUiFY/26vHtB12Tszwi/UK8urUFUwuOCvE6iEKKLc0UDXhiCfn1SvzDK1kwE/nXVamUe/eWTFlStKX79WXl37iUCuU5Ii+EcNlEYcGimaLBhwD2mg5B9nKq49vlxziKTjKdg8ju4oGEW0vLT/q2aMthtxeXLkjyeFYFeRWNAKYHeZlEYcfuGRQVMnLyHwHwJ9M5yB70mMzXbk2QxiNMZyGKRP9L7vLtw716OMuczpFBWNyHBVMLLgjCcoiMYkszRYt/AmgwHYLs4bG4ZxewYCbquHOqqo//ZvO2kf/dsWtlekPj4k6O9fzfoAUjMohFM0WFomnZWwG8aToHmTdUthad51jAMZmJgmBcbd0xn2/dPvbt7Ts3HFVXPxdKtbdxYi2AT0ORjSjcWDRTNHnMdAAy7434+0tFkGA6B1E0yaxvOPLd7Tsnfrp1++7RNbVzoFR1Gx/6eMHUAg4LSlGBRTNFjaJp2csBfGU6B5lzs/P9eb2kYpTpHETRamBj04AXd+6eNHvztprTqqpni1Jlrcy+BzwBkKIIi2aKNmxtjlE9sK/kd653Mk3nIIoFPT2eXk/s3jt5waatrkv2Vcx2KLXDz2xPFUwtqA17OKIQ4egZFHUycvJXAhhuOgeFV378n+cOd2yaaDoHUSyqB+r/2z118fPduw1oEBkMoBrAoIKpBcWmsxEFC1uaKRo9bjoAhdepjm+Xs2AmMiceiL+prHzi0qIth9+5t2Th4Q0NT7BgpmjDlmaKOhk5+fEANgHobzoLhV48GuoKEq7bniCNg01nISIA+mImQ5FbXmQ6CFEwsaWZok7RtOx66HGbKQY8EffMQhbMRLbyKgtmikYsmilaPQWAhwaj3DDZvPEcxyKOyUxkHx4AD5sOQRQKLJopKhVNy94H4FHTOSi0Xo9/sJxjMhPZyrvILV9tOgRRKLBopmj2TwA7TYeg0Pit8715PaVipOkcRLSfAvCA6RBEocKimaJW0bTsavAwYVTqifLi/3O9m2U6BxEd5DXklq8wHYIoVFg0U7T7N4AtpkNQcL0a/9Aqh6iepnMQ0X71AP5iOgRRKLFopqhWNC27DsD9pnNQ8JzhWLIsy7FlgukcRHSQfyO3fKPpEEShxKKZYsGLANabDkGdF4+Guqfi/tnddA4iOkgl2JeZYgCLZop6RdOyGwHkms5Bnfdk3NML4zkmM5HdPIbc8t2mQxCFGotmihWvAfjRdAjquEzZvOFsx+LxpnMQ0UF2A/ib6RBE4cCimWJC0bRsD4A/ms5BHaXU6/EPVIgg3nQSIjrIA8gtrzQdgigcWDRTzCialv0/AP8znYPa7zbXu/N6SOUI0zmI6CAboUcoIooJLJop1twGPTQSRYheKN97i/O94aZzENEh7kRuOfenFDNYNFNMKZqWvRbAk6ZzUNu9Gv/Qaoegh+kcRHSQWcgtf910CKJwYtFMseh+ANtNh6DAznIs+i6TYzIT2U0DgJtMhyAKNxbNFHOKpmVXArjddA5qXQLqa/8R9zSv+kdkP08it5yjEVHMYdFMMaloWvYrAOabzkEt+3vcU4vipTHDdA4iOshWAPeaDkFkAotmimW/BeAxHYIOlSWb1p/pWMoxmYns5/+QW15lOgSRCSyaKWYVTcv+DsDzpnOQL6Vej3+gkmMyE9nO58gtf8d0CCJTWDRTrMuBvqIV2cT/ud6Z212qOCYzkb3UAbjZdAgik1g0U0wrmpZdAt1Ng2ygN8r2/Nb5vtt0DiI6xF+RW77OdAgik1g0U8wrmpb9FoAPTOcg4LX4B9c6BN1N5yCig6wF8LDpEESmsWgm0n4DoMx0iFh2jmPRd0c5tp1oOgcRHaQJwFTklteYDkJkGotmIgBF07J3APi96RyxKgH1tU/GPdXLdA4iOsTfkFu+wHQIIjtg0UxkKZqW/QKAT03niEX/jPvnwnhpOtx0jmi0pdyDk/OqkPV0JYY/U4m/L6zbf98/F9Vj2FN6+p9m1Pp9/N8X1uGYZ/Q8T3o99vYZtTj22Upc9f6BBsiXv68/aPkU8VYCuNt0CCK7cJkOQGQzN0B/UXQ3nCNmHC1F6093fMtLZYeIywE8dkYijktzoqJO4fj/VOH0I13YVanw4eoGrLgxGQkuwe6qQ4csX7m7Cf/9rgGLb0hGvBM465VqZA91oW+yA/O3NmHFr7viyveqUbCrCUN6OjD9+wZ8dmUXA8+SQqABwC+QW15vOgiRXbClmchL0bTsbQBuNZ0jdij1WvyDVSKIM50kWqWlOHBcmhMAkJIgyOrjwLZ9Cs8urUfOxAQkuAQA0Df50K+Dwj0ejBvoRJc4gcshmHy4C++vaoRDgPomBaUUahqAOCfw6Px63DI2HnFOCevzo5C5H7nly02HILITFs1EPoqmZb8E4EPTOWLBH1xvze0uVceazhEriso8WLajCScMdGJNsQffbGrECc9VYvL0KizZ1nTI/Mf0dWDOpiYUV3tQ3aDwv3WN2FLuQUqC4KKsOIz6dxUGd3cgNUGwZHsTfpLJ3z5RYgk4WgbRIdg9g8i/6wGMBjDAdJBo1Rtle37j/JBjModJZb3CRW9V48mzEtEtQdDoAUprgYXXJWPJdg8ufacaG27pCpEDLcVZfZy4fUI8Tn+5Gl3jBSP6OeBy6Pv/NCEBf5qQAAC4/qMa3DclAc99V48v1jfi2H5O3DUpwcjzpE6rBXAVcssbTQchshu2NBP5UTQtey+AK6CHW6IQeD3+gTUckzk8Gpp0wXylOw4/zdKtwQO7CX6a5YKIYOwAJxwC7K1Whzz2uuPi8d2vumLONcnomSQY2uvgr41lO/RH5KheDrz0fQPeuqQLVu5uwtpifnQi1B3ILV9lOgSRHbFoJmpB0bTsOQDuM50jGp3rWPDtUMd2nvwXBkopXPdRLbJ6O/G78Qdafy/IjMPMjboxcU1xE+qbgN5dDu2P3HyC4OZyD94rbMTPjjm4C8Zfvq7DfScnoMEDNFk1t0OA6oYQPSEKpf8BeNJ0CCK7YvcMotY9AGAygFNMB4kWiaireSLumT6mc8SKeVua8PKKBrj7OjDyX5UAgIdOTcC1o+Jw7Ye1OOaZSsQ7gbwLkiAi2F7hwfUf1eJ/1igYF71Vg+JqhTgn8PQ5ieiRdKCw/mBVA8akO5Geottfxg90wv1sJY7t58CI/s7wP1nqjM3Qo2UceriBiAAAohQ/H0StycjJ7w/gewB9TWeJBs/F/W32ac7vJpvOQUT7NQA4Cbnli0wHIbIzds8gCqBoWvZOAD8HwF+YnTRcNq471fEdL5VNZC9/YMFMFBiLZqI2KJqWPQPANNM5IptSr8U/WM0xmYls5R3klv/DdAiiSMCimajt7gYwz3SISPUn15tzU6WaYzIT2cdaANeZDkEUKdinmagdMnLyBwBYCqC/6SyRpC9K9yxKuCleBKmmsxARAKAGwDjklq8wHYQoUrClmagdrMtsXwCgznCUiPJa/ANrWTAT2crNLJiJ2odFM1E7FU3LXgTgBtM5IsV5jvlLhzh28OQ/Ivt4FrnlL5gOQRRpWDQTdUDRtOyXAfzVdA67S0RdzeNxz3KoPiL7+ALALaZDEEUiFs1EHfdnAB+bDmFnz8T9fXGcNA0ynYOIAAA/ArgUueWNpoMQRSIWzUQdVDQt2wPgSgArTWexo2Nl/dqTHct5qWwie9gD4FzklpebDkIUqVg0E3VC0bTsCgDnA9hrOou9KPVK/MO1InCZTkJEqANwAXLLN5oOQhTJWDQTdVLRtOyNAC6GvhQtAbjd9cbcblLtNp2DiAAA1yK3fL7pEESRjkUzURAUTcueDT2iRswPfN4PJbtvdH7Mi5gQ2cO9yC1/zXQIomjAopkoSIqmZecB+KPpHKa9Hv/Aeo7JTGQLryO3PNd0CKJowaKZKIiKpmU/BuAR0zlMucAxd+kRjp3jTecgIswAcLXpEETRhJfRJgqBjJz8/wK43nSOcEpCXfWKhOtL4qRpoOksRDFuHoAzkFtebToIUTRhSzNRaNwI4F3TIcLpmbgnl7BgJjJuGYBsFsxEwceimSgEiqZlN0GP4fyV6SzhMELWrZni+J5jMhOZtQrAmRyLmSg0WDQThUjRtGw9NiqwxHCUkBJ4PC/HP1zPMZmJjCoCcDpyy/eYDkIUrVg0E4VQ0bTsSgDnQLcARaU/u16f201qjjGdgyiG7QBwGnLLt5oOQhTNeCIgURhk5OSnQXfVyDKdJZj6o2TXgoSbEznEHJExJQAmI7d8pekgRNGOLc1EYVA0LXsHgCkAouqL7fX4BzawYCYypgzAWSyYicKDRTNRmBRNy94N4GQAyw1HCYoLHd8sGcwxmYlM2QPgZOSWR/U5E0R2wu4ZRGGWkZPfA8DnAMaYztJRSairLki4rsQlHg4xRxR+26H7MBeaDkIUS9jSTBRmRdOySwGcBmCB6Swd9a+4J5awYCYyogjASSyYicKPRTORAUXTsvcBOAPAN6aztNdIWbd6kmMFx2QmCr810AXzBtNBiGIRi2YiQ6zh6M4CMNN0lrayxmRu5JjMRGFXAGASh5UjModFM5FBRdOyqwGcC+ADw1Ha5E7Xq3NTpGa46RxEMWYJgCnILd9lOghRLGPRTGRY0bTsGgAXAfin6SytSUPxzuucn440nYMoxsyBPumvxHQQoljH0TOIbCQjJ/93AP4GQExn8TU7/raFhzt2jzOdgyiGvA7gGuSW15kOQkRsaSaylaJp2Y8DuBRAreks3i52zl7MgpkorKYBuJIFM5F9sKWZyIYycvInAPgQQC/TWbqgtmpFwvWlHGKOKCyaAPwGueX/MR2EiA7GlmYiGyqalj0PwIkAjA8t9e+4x5eyYCYKi30AzmXBTGRPLJqJbKpoWvYaAOMBLDaVYZSsXT3RsXKiqfUTxZCNAMYjt/wz00GIyD8WzUQ2VjQtezeAKQBeDve6rTGZm0TgDPe6iWLMXABjkVv+o+kgRNQy9mkmihAZOfk3AXgCQFw41ne366U517o+mxSOdRHFsOeh+zDXmw5CRK1j0UwUQTJy8k8E8DaA9FCuJx17d8xLuKWrCFJCuR6iGFYD4Cbklr9oOggRtQ27ZxBFkKJp2fMBHA/gm1Cu5434+zezYCYKmXXQ/ZdZMBNFEBbNRBGmaFr2TgCnAPh7KJZ/qfPrxYMce04IxbKJCO8DGI3c8u9NByGi9mH3DKIIlpGTfwWA/wLoEozlJaOm8vuEG/a5xBPS7h9EMagRwJ+RW/4300GIqGPY0kwUwYqmZb8GYByAVcFY3n/iHv+WBTNR0O0AcCoLZqLIxqKZKMIVTcsuAHAcgGc6s5zRsrrwRMcPHJOZKLi+BnAccsvnmA5CRJ3D7hlEUSQjJ/9sAC8C6NeexzngaSpIuH5NstRmhSYZUcypBXAHgCeRW84vWqIowJZmoihSNC37UwBuAB+253F3u16ax4KZKGi+hW5dfoIFM1H0YEszUZTKyMm/AfpiKMmtzTcAe3bMTbiVYzITdV4jgIcB3I/c8gbTYYgouFg0E0WxjJz8oQBeATC2pXm+ib910WEcYo6os9YA+AVyyxebDkJEocHuGURRrGha9loAEwDkAjjkMr2XO2eyYCbqHAXgKQAjWTATRTe2NBPFiIyc/OHQYzqPB/aPyVzhEk+a2WREEWsjgF8it/xL00GIKPTY0kwUI4qmZf8AYCKAmwFUPBf32HcsmIk6pB7AgwCGs2Amih1saSaKQZk576X/mHDN3x2Ci01nIYowMwHchNzyoFxQiIgiB4tmoliWm5oN3R8zw3ASIrvbBeD3yC1/1XQQIjKD3TOIYllueT6Ao6GHyeIQWUSH8kBfbTOTBTNRbGNLMxFpualDATwC4ELTUYhs4lsAv0Zu+RLTQYjIPBbNRHSw3NSJAB5DK2M7E0W5TQDuAvAqr+hHRM1YNBPRoXJTBcBl0N02MsyGIQqbEuhRMZ5Gbnmd6TBEZC8smomoZbmpCQB+C+BOAN3NhiEKmVoAfwcwDbnlZYazEJFNsWgmosByU3sCuBvAbwDEGU5DFCweAHkA7kZu+VbTYYjI3lg0E1Hb5aZmAMgBcA2AeLNhiDolH0AOcstXmg5CRJGBRTMRtV9u6kAAfwJwPYAkw2mI2soD4H0ADyG3/DvTYYgosrBoJqKOy03tB+APAH4NINlwGqKWNAJ4FbrPMq/kR0QdwqKZiDovN7U3gP8DcDOAbobTEDWrBfA8gEeRW77JdBgiimwsmokoeHJTu0OPtvEbAP3NhqEYVgHgWQCPI7d8l+kwRBQdWDQTUfDlpsYBuBi6gB5vOA3Fjg0A/gXgvxw6joiCjUUzEYVWbupx0N02fgYg0XAaij4e6JEwngHwOa/gR0ShwqKZiMIjN7UX9GgbvwZwuOE0FPl2Q/dX/jf7KxNROLBoJqLwyk11AjgPwC8BnAHAaTYQRZi50K3K7yK3vN50GCKKHSyaicgcPWTdzwD8AsBxhtOQfW0G8DqAV3gxEiIyhUUzEdlDburR0MXzFQAGGU5D5hUDeBvAawDmsq8yEZnGopmI7CU3VQBMhi6gLwbHfY4l1QA+hC6UP0dueYPhPERE+7FoJiL7yk1NBHA6gPMBnAuO/RyNagB8CeBNAB8gt7zKcB4iIr9YNBNRZNAt0GOhTyI8H4DbbCDqhF0APgHwEYAZyC2vMZyHiCggFs1EFJlyUzOgi+fzAUwCEGc0D7XGA2AxgE+tv6Xso0xEkYZFMxFFvtzUbtCF82Tr7zhwKDvT1gP4BsAXAL5Abnmx4TxERJ3CopmIok9uagqACdAF9BQAowG4TEaKch4AK6CL5G+gR7vYYTYSEVFwsWgmouiXm5oM4EToIno0gFEA+hrNFNlqASxBc4EMzEduebnZSEREocWimYhiU27qAOji2fsvw2Qkm9oB4HuvvxUAViO3vNFoKiKiMGPRTETULDe1B4CR0H2ijwYwFMBRAPoZTBUuZQA2ACiALox1kZxbvtdkKCIiu2DRTEQUiO4jfRSAI6Fbowd7/R0GIMlYtrarBlAEYKPPn56WW15mKhgRUSRg0UxE1Fm6z3RfAH2sP3//7gWgC4BEAAnW/5v/2jJcXiOAegAN1v/rAVQB2At9yWnfP+/pu5FbvrvzT5SIKHaxaCYiMi031YEDBXQC9GgU3gVyA8c1JiIyi0UzEREREVEADtMBiIiIiIjsjkUzEREREVEALJqJiIiIiAJg0UxEREREFACLZiIiIiKiAFg0ExFR1BKR6SJysekcRBT5WDQTEREREQXAopmIiGxDRK4SkRUi8r2IvCwih4vIV9a0r0RkkDXfdBH5h4jMF5ENza3Joj0lIj+KSD70FRmbl32qiCwTkQIReUFEEqzpRSLykIgsEJGlInKciHwuIutF5EZrnjQRmSMiy0VkpYicZODlISKDWDQTEZEtiMhwAHcCOEUpNQLArQCeAvCSUupYAK8C+IfXQ9IATARwLoBp1rQLAQwD4AZwA4ATrWUnApgO4DKllBuAC8CvvZa1RSk1HsA31nwXAxgH4D7r/isAfK6UGglgBIDlwXnWRBQpWDQTEZFdnALgHaXUXgBQSpUAGA/gNev+l6GL5GYfKKU8SqkfAfSzpk0C8LpSqkkptR3ATGv6MAAblVJrrNt51rzNPrL+XwBgkVKqQim1B0CtiHQHsATANSKSC8CtlKoIyjMmoojBopmIiOxCAKgA83jfX+fzWH/z+Lvfn+ZleXyW6wHgUkrNgS6ytwF4WUSuCrA8IooyLJqJiMguvgJwqYj0AgAR6QlgPoDLrfuvBDA3wDLmALhcRJwikgbgZGv6KgAZIjLEuv0LALPbGkxEDgewWyn1XwDPAziurY8loujgMh2AiIgIAJRSP4jIgwBmi0gTgGUAbgHwgoj8EcAeANcEWMz70N08CgCsgVUYK6VqReQaAG+LiAu6u8W/2hFvCoA/ikgDgEoAbGkmijGiVKAjYUREREREsY3dM4iIiIiIAmDRTEREREQUAItmIiIiIqIAWDQTEREREQXAopmIiIiIKAAWzUREREREAbBoJiIiIiIKgEUzEREREVEALJqJiIiIiAJg0UxEREREFACLZiIiIiKiAFg0ExEREREFwKKZiIiIiCiA/wcHTBJqESCZu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Google Shape;201;p28"/>
          <p:cNvSpPr txBox="1"/>
          <p:nvPr/>
        </p:nvSpPr>
        <p:spPr>
          <a:xfrm>
            <a:off x="926932" y="1124373"/>
            <a:ext cx="13172890" cy="1724175"/>
          </a:xfrm>
          <a:prstGeom prst="rect">
            <a:avLst/>
          </a:prstGeom>
          <a:noFill/>
          <a:ln>
            <a:noFill/>
          </a:ln>
        </p:spPr>
        <p:txBody>
          <a:bodyPr spcFirstLastPara="1" wrap="square" lIns="0" tIns="31100" rIns="0" bIns="0" anchor="t" anchorCtr="0">
            <a:spAutoFit/>
          </a:bodyPr>
          <a:lstStyle/>
          <a:p>
            <a:pPr lvl="0">
              <a:lnSpc>
                <a:spcPct val="125000"/>
              </a:lnSpc>
              <a:buSzPts val="2200"/>
            </a:pPr>
            <a:r>
              <a:rPr lang="en-US" sz="2200" b="1" i="1" u="sng" dirty="0">
                <a:solidFill>
                  <a:srgbClr val="4A4A45"/>
                </a:solidFill>
                <a:latin typeface="Lato"/>
                <a:ea typeface="Lato"/>
                <a:cs typeface="Lato"/>
                <a:sym typeface="Lato"/>
              </a:rPr>
              <a:t>Models Used</a:t>
            </a:r>
            <a:r>
              <a:rPr lang="en-US" sz="2200" b="1" i="1" u="sng" dirty="0" smtClean="0">
                <a:solidFill>
                  <a:srgbClr val="4A4A45"/>
                </a:solidFill>
                <a:latin typeface="Lato"/>
                <a:ea typeface="Lato"/>
                <a:cs typeface="Lato"/>
                <a:sym typeface="Lato"/>
              </a:rPr>
              <a:t>:</a:t>
            </a:r>
          </a:p>
          <a:p>
            <a:pPr lvl="0">
              <a:lnSpc>
                <a:spcPct val="125000"/>
              </a:lnSpc>
              <a:buSzPts val="2200"/>
            </a:pPr>
            <a:endParaRPr lang="en-US" sz="2200" b="1" dirty="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Ø"/>
            </a:pPr>
            <a:r>
              <a:rPr lang="en-US" sz="2200" b="1" dirty="0">
                <a:solidFill>
                  <a:srgbClr val="4A4A45"/>
                </a:solidFill>
                <a:latin typeface="Lato"/>
                <a:ea typeface="Lato"/>
                <a:cs typeface="Lato"/>
                <a:sym typeface="Lato"/>
              </a:rPr>
              <a:t>Baseline Model: </a:t>
            </a:r>
            <a:r>
              <a:rPr lang="en-US" sz="2200" dirty="0">
                <a:solidFill>
                  <a:srgbClr val="4A4A45"/>
                </a:solidFill>
                <a:latin typeface="Lato"/>
                <a:ea typeface="Lato"/>
                <a:cs typeface="Lato"/>
                <a:sym typeface="Lato"/>
              </a:rPr>
              <a:t>Linear Regression.</a:t>
            </a:r>
          </a:p>
          <a:p>
            <a:pPr marL="342900" lvl="0" indent="-342900">
              <a:lnSpc>
                <a:spcPct val="125000"/>
              </a:lnSpc>
              <a:buSzPts val="2200"/>
              <a:buFont typeface="Wingdings" panose="05000000000000000000" pitchFamily="2" charset="2"/>
              <a:buChar char="Ø"/>
            </a:pPr>
            <a:r>
              <a:rPr lang="en-US" sz="2200" b="1" dirty="0">
                <a:solidFill>
                  <a:srgbClr val="4A4A45"/>
                </a:solidFill>
                <a:latin typeface="Lato"/>
                <a:ea typeface="Lato"/>
                <a:cs typeface="Lato"/>
                <a:sym typeface="Lato"/>
              </a:rPr>
              <a:t>Advanced Model: </a:t>
            </a:r>
            <a:r>
              <a:rPr lang="en-US" sz="2200" dirty="0" err="1">
                <a:solidFill>
                  <a:srgbClr val="4A4A45"/>
                </a:solidFill>
                <a:latin typeface="Lato"/>
                <a:ea typeface="Lato"/>
                <a:cs typeface="Lato"/>
                <a:sym typeface="Lato"/>
              </a:rPr>
              <a:t>XGBoost</a:t>
            </a:r>
            <a:r>
              <a:rPr lang="en-US" sz="2200" dirty="0" smtClean="0">
                <a:solidFill>
                  <a:srgbClr val="4A4A45"/>
                </a:solidFill>
                <a:latin typeface="Lato"/>
                <a:ea typeface="Lato"/>
                <a:cs typeface="Lato"/>
                <a:sym typeface="Lato"/>
              </a:rPr>
              <a:t>.</a:t>
            </a:r>
            <a:endParaRPr lang="en-US" sz="2200" dirty="0">
              <a:solidFill>
                <a:srgbClr val="4A4A45"/>
              </a:solidFill>
              <a:latin typeface="Lato"/>
              <a:ea typeface="Lato"/>
              <a:cs typeface="Lato"/>
              <a:sym typeface="Lato"/>
            </a:endParaRPr>
          </a:p>
        </p:txBody>
      </p:sp>
      <p:sp>
        <p:nvSpPr>
          <p:cNvPr id="7" name="Google Shape;201;p28"/>
          <p:cNvSpPr txBox="1"/>
          <p:nvPr/>
        </p:nvSpPr>
        <p:spPr>
          <a:xfrm>
            <a:off x="926932" y="3085020"/>
            <a:ext cx="13172890" cy="2147368"/>
          </a:xfrm>
          <a:prstGeom prst="rect">
            <a:avLst/>
          </a:prstGeom>
          <a:noFill/>
          <a:ln>
            <a:noFill/>
          </a:ln>
        </p:spPr>
        <p:txBody>
          <a:bodyPr spcFirstLastPara="1" wrap="square" lIns="0" tIns="31100" rIns="0" bIns="0" anchor="t" anchorCtr="0">
            <a:spAutoFit/>
          </a:bodyPr>
          <a:lstStyle/>
          <a:p>
            <a:pPr lvl="0">
              <a:lnSpc>
                <a:spcPct val="125000"/>
              </a:lnSpc>
              <a:buSzPts val="2200"/>
            </a:pPr>
            <a:r>
              <a:rPr lang="en-US" sz="2200" b="1" i="1" u="sng" dirty="0">
                <a:solidFill>
                  <a:srgbClr val="4A4A45"/>
                </a:solidFill>
                <a:latin typeface="Lato"/>
                <a:ea typeface="Lato"/>
                <a:cs typeface="Lato"/>
                <a:sym typeface="Lato"/>
              </a:rPr>
              <a:t>Observation:</a:t>
            </a:r>
            <a:endParaRPr lang="en-US" sz="2200" b="1" i="1" u="sng" dirty="0" smtClean="0">
              <a:solidFill>
                <a:srgbClr val="4A4A45"/>
              </a:solidFill>
              <a:latin typeface="Lato"/>
              <a:ea typeface="Lato"/>
              <a:cs typeface="Lato"/>
              <a:sym typeface="Lato"/>
            </a:endParaRPr>
          </a:p>
          <a:p>
            <a:pPr lvl="0">
              <a:lnSpc>
                <a:spcPct val="125000"/>
              </a:lnSpc>
              <a:buSzPts val="2200"/>
            </a:pPr>
            <a:endParaRPr lang="en-US" sz="2200" b="1" dirty="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Ø"/>
            </a:pPr>
            <a:r>
              <a:rPr lang="en-US" sz="2200" b="1" dirty="0" err="1">
                <a:solidFill>
                  <a:srgbClr val="4A4A45"/>
                </a:solidFill>
                <a:latin typeface="Lato"/>
                <a:ea typeface="Lato"/>
                <a:cs typeface="Lato"/>
                <a:sym typeface="Lato"/>
              </a:rPr>
              <a:t>XGBoost</a:t>
            </a:r>
            <a:r>
              <a:rPr lang="en-US" sz="2200" b="1" dirty="0">
                <a:solidFill>
                  <a:srgbClr val="4A4A45"/>
                </a:solidFill>
                <a:latin typeface="Lato"/>
                <a:ea typeface="Lato"/>
                <a:cs typeface="Lato"/>
                <a:sym typeface="Lato"/>
              </a:rPr>
              <a:t> improved overall performance for some targets but underperformed for others.</a:t>
            </a:r>
          </a:p>
          <a:p>
            <a:pPr marL="342900" lvl="0" indent="-342900">
              <a:lnSpc>
                <a:spcPct val="125000"/>
              </a:lnSpc>
              <a:buSzPts val="2200"/>
              <a:buFont typeface="Wingdings" panose="05000000000000000000" pitchFamily="2" charset="2"/>
              <a:buChar char="Ø"/>
            </a:pPr>
            <a:r>
              <a:rPr lang="en-US" sz="2200" b="1" dirty="0">
                <a:solidFill>
                  <a:srgbClr val="4A4A45"/>
                </a:solidFill>
                <a:latin typeface="Lato"/>
                <a:ea typeface="Lato"/>
                <a:cs typeface="Lato"/>
                <a:sym typeface="Lato"/>
              </a:rPr>
              <a:t>The workforce target remains the most predictable — good sign.</a:t>
            </a:r>
          </a:p>
          <a:p>
            <a:pPr marL="342900" lvl="0" indent="-342900">
              <a:lnSpc>
                <a:spcPct val="125000"/>
              </a:lnSpc>
              <a:buSzPts val="2200"/>
              <a:buFont typeface="Wingdings" panose="05000000000000000000" pitchFamily="2" charset="2"/>
              <a:buChar char="Ø"/>
            </a:pPr>
            <a:r>
              <a:rPr lang="en-US" sz="2200" b="1" dirty="0">
                <a:solidFill>
                  <a:srgbClr val="4A4A45"/>
                </a:solidFill>
                <a:latin typeface="Lato"/>
                <a:ea typeface="Lato"/>
                <a:cs typeface="Lato"/>
                <a:sym typeface="Lato"/>
              </a:rPr>
              <a:t>Commodities dispensed remains poorly predicted</a:t>
            </a:r>
            <a:endParaRPr lang="en-US" sz="2200" dirty="0">
              <a:solidFill>
                <a:srgbClr val="4A4A45"/>
              </a:solidFill>
              <a:latin typeface="Lato"/>
              <a:ea typeface="Lato"/>
              <a:cs typeface="Lato"/>
              <a:sym typeface="Lato"/>
            </a:endParaRPr>
          </a:p>
        </p:txBody>
      </p:sp>
    </p:spTree>
    <p:extLst>
      <p:ext uri="{BB962C8B-B14F-4D97-AF65-F5344CB8AC3E}">
        <p14:creationId xmlns:p14="http://schemas.microsoft.com/office/powerpoint/2010/main" val="27412082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9" name="Google Shape;199;p28"/>
          <p:cNvSpPr txBox="1">
            <a:spLocks noGrp="1"/>
          </p:cNvSpPr>
          <p:nvPr>
            <p:ph type="title"/>
          </p:nvPr>
        </p:nvSpPr>
        <p:spPr>
          <a:xfrm>
            <a:off x="3533352" y="330061"/>
            <a:ext cx="7110755" cy="557840"/>
          </a:xfrm>
          <a:prstGeom prst="rect">
            <a:avLst/>
          </a:prstGeom>
          <a:noFill/>
          <a:ln>
            <a:noFill/>
          </a:ln>
        </p:spPr>
        <p:txBody>
          <a:bodyPr spcFirstLastPara="1" wrap="square" lIns="0" tIns="11425" rIns="0" bIns="0" anchor="t" anchorCtr="0">
            <a:spAutoFit/>
          </a:bodyPr>
          <a:lstStyle/>
          <a:p>
            <a:pPr marL="12700" lvl="0" algn="ctr"/>
            <a:r>
              <a:rPr lang="en-US" sz="3550" b="1" dirty="0" smtClean="0">
                <a:solidFill>
                  <a:srgbClr val="282824"/>
                </a:solidFill>
                <a:latin typeface="Lato"/>
                <a:ea typeface="Lato"/>
                <a:cs typeface="Lato"/>
                <a:sym typeface="Lato"/>
              </a:rPr>
              <a:t>Deployment</a:t>
            </a:r>
            <a:endParaRPr sz="3550" b="1" dirty="0">
              <a:solidFill>
                <a:srgbClr val="282824"/>
              </a:solidFill>
              <a:latin typeface="Lato"/>
              <a:ea typeface="Lato"/>
              <a:cs typeface="Lato"/>
              <a:sym typeface="Lato"/>
            </a:endParaRPr>
          </a:p>
        </p:txBody>
      </p:sp>
      <p:sp>
        <p:nvSpPr>
          <p:cNvPr id="206" name="Google Shape;206;p28"/>
          <p:cNvSpPr/>
          <p:nvPr/>
        </p:nvSpPr>
        <p:spPr>
          <a:xfrm>
            <a:off x="12959226" y="7577665"/>
            <a:ext cx="1600200" cy="6096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8"/>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16</a:t>
            </a:fld>
            <a:endParaRPr dirty="0"/>
          </a:p>
        </p:txBody>
      </p:sp>
      <p:sp>
        <p:nvSpPr>
          <p:cNvPr id="2" name="AutoShape 2" descr="data:image/png;base64,iVBORw0KGgoAAAANSUhEUgAAAs0AAAHkCAYAAADFBBLiAAAAOXRFWHRTb2Z0d2FyZQBNYXRwbG90bGliIHZlcnNpb24zLjMuMSwgaHR0cHM6Ly9tYXRwbG90bGliLm9yZy/d3fzzAAAACXBIWXMAAAsTAAALEwEAmpwYAACIdUlEQVR4nO3deXwTZf4H8M83SS9KKTe0IBYFacUIKCAIAt5H1dX1XN0Vz113ddXfXnbV1Xrjuh6767GHB/W+764HioDcoCBFy025z170vvL8/nimEELa9EjyTJLP21dfkslk5pNkMvnmmWeeEaUUiIiIiIioZQ7TAYiIiIiI7I5FMxERERFRACyaiYiIiIgCYNFMRERERBQAi2YiIiIiogBYNBMRERERBRCwaBaRq0VEWX9H+bl/itf9p7U3gIjMEpFZ7X1ce5YpIiNFJFdEegZzPe3Ic4eIbBaRRhFZ3sp8uSJyip/p00Vka4gzer+Pvn/Xe83nPb1RRDaIyAsiMjCU+drK5GtoradIRKaHej3hJCIZ1vt9dRvmDerzb8v+wSvf9a3NF2otbXt2IiIXi8i7IrJJRGpEZLWIPCwiKX7m7SEiz4nIXhGpEpEvRcTtZ76HROQLESluaTsRkRQReUtE1lnLKhORRSLy8xA91Q6x8ucGmOdUEXlFRNZbr+F6EXlWRPr6mTdRRB4VkR3WvAtEZJLPPEeJyN9FZIWIVFrzfiQiIwLkOFFEPFZmV4eecAQL5+fe+n7MFZG21EzdrXmPC3WuSGG9V7kicoSf+4pE5JUwrL9N32GBtKeluQLAL/xMv8q6r6N+Y/0Fk+8yRwK4B0DYi2YRGQvgQQBvAJgE/69hs3sAmP7SvQXAeJ+/D33mmW5NnwLgcQA/AfCViCSFLWXL7PAaRpsd0O93vukgNhcJ294fADQBuAPAWQCeBfBrADO8CwIREQAfWfP8FsBFAOIAfO3nB/JvASQB+KSV9cYDaATwMIDzAVwBYBWAl0Xk/zr/tMLqRgC9ADwA/fo0P6eFItLVZ97nAdwA4G4A50J/lj4XkZFe85wB4GQAeQDOg/7u6gNgkYgc7y+AiMQB+DeAXcF5ShTAFOjPd1tqpu7WvCyaD8iAfk0OKZojTXt+nb4H4OcicreyrohiFUkXAXgXwNUdCaCU+rEjj/NHRBKUUnXBXGYQZFn//5dSaoPRJG1TqJRaGGCebV7zzBWRCuhC+mzo7YQMav4cBGt51rICbRMUGc5TSu3xuj1bREqgC7YpAGZa088HMBHAKUqprwFARBYA2AjgT9A/rpulKqU8IjIEuhHlEEqpYuhC2dv/RB+9vBbAE516VuH1Gz+v4RoAswFcCuAFALBaiq8AcK1S6kVr2mwAPwC4D/o1BnSDytPK60pjIjITQBGAW+H/Nf0jALHWdUfQnlkQBXs/ZIL146TRBjkEQJxSqt50lljXnpbmlwEcDr0jbXYhACd00XwQERkjIu+IyFavw4AP+bZG+jv8KiLDROR96xBejYgsFJGzfObJtZrbjxGRz0WkEsBbvsu0muNftB62Vg50LcgQkQIRed9P9uauCme29oKIyFjrkGWldcjxK6tlef9zgy4mAWB9a4f+RKR5h3mnV8Zcn3lGicg3IlItImtF5EY/yxksIq+KyB4RqROR5SJyYWvPIwiWWP8f0tIMcqCbz4miD9NWiMguEfmzdf9ZIrLMeh2X+GthEZGfWttCtbVtvC0ig7zuD9Zr2Or76jXfrdahpVoRWSoiJ/mZp7+I5InIduv92CEin4ifQ7k+j1Mi8qCI3On1GZojB7dQNW/rc0XkPOv1q4N1lKUN2+efRKReRHr5Wf+PIvKB9W+/h7ba8vyt+dq0TYrI5SKyyprnhw5st/Ei8riI7Lbe309EJMPPem4Qke+t3HtF5Hnx6rplPe5Lr9vilb2L1/RXRWSx9e9Wtz0RmWy9/hXWe/G5iBzjJ1ur27g1T5Ho7gGXi0ihtbylIjLRd3m+fIq9Zs2f3wFe084HsL25YLYeWw7gY+gjS97L9ARabyuKATQEmsl6rjOt96HS2tan+plPicgDInKLiGy0Xu/ZIjLcZz6nNd8O67We5TtPS9r5GjYAeNPrsY3QRfKZIpJgTdurfC7Na73Wa3yW15z9SAB3Qn/OA7521mP+YG0n8V7T3hWfbpXWZ6NRRLp5TQu47QbYD7Xp8+8nc1v3nU4Ruc+6v0xEPhafoyEiEme930Wi93lF1u04r3ma93O/EZG/ish2AHUAnoRuJQWAhubPdwuZM6B/WALAf732BVd7zdOez/i1IrIKQD2AbAnC96ifzNNFf8eMFpH5cqBey7bu/52VZ5+IfCgifXwe7xKRP8uBffd2EXlMRBKt+6cAaN6PzPB6Tab4LCfg/kxEfi4H77tfFpE0n3m6iMgzoruLVYrIRwAO6T4qukadYc1XLbqr6TOBXi8opVr9g25BVtAF0SwA//G67zPoYnqKNc9pXvddBOAu6ENSk6E/QDsBvOGz/FkAZnndTgewB8AGAD+HPlz1GfQhxbO95su11rke+pf2KQCm+C4T+jDX/da8FwMYZ/0l4MBOJ90n0+vW+qWV1+VYADUAvrWWexH0jrMGwAhrnqMBPGSt+0JrvQNbWN44a74XvTIOtO6bDmAfgEIAvwJwOoDXrPlP9lrGYQB2A1hpvXZnQrdEeACcH+B9bn4Pz4A+AtH85/SZTwF4wGdatjX9l23YjtYC+AuA06APLyoAjwAoAHC5tb38CGALgHivx99ozfsCgHMAXGa9HhsBpATxNQz4vlrzXee1rrMA3AxgK4ByANO95psB/eV3JXT3nEsA/AtARoD3Q1mvwTwAF1jPdzV0kdHT5/Oz23odrrXex2Pb8jygP2tN0C1n3us+3lr/RdbtDOv21R14/m3aJq3twQNdlGVDby+boQ9nzwrwWjXn2+L1+Gusx66BbqFpnnca9Gf+Meht/RoA2wAsgrWtA/gdgGoACdbtEVa2WgBneC1rO4BH2rDtZUO3Vn0IXXD+BMB8AKUADmvPNm7NVwRgk/V+Xgz9mVkGoAxA90D7dD+vX/N6R3tNWwjgcz/z/smat6uf+4b4bid+5hHo/UovAL+03our2pDxDuj99RnWtnKf9dgb/XxuigB8Dl20Xmy9fusAuLzmu996T/9mLfMO6O8SBSC3A6/hWdZjL/aa9gaA1X7mvdSad3gry+sJoArAU37u+wJAnvXvXGtZrgD5jrPmm+T1Puy1tvOHvOZ7HcAir9tt3XZnwf9+qDPfSa3uO3Hgc18EvS8/G8BU63nN9lnWa9bzuM96v++xtp/X/OxHtgH4APpz9RPrOTxn3TcB1ue7hcwJ0N/1Cvq7v3lf0KcDn/Ft1uv2MwCnAjgSnfwebSHzdOjvxh+t9+4sAN9A7+8ew4F96rXWfG/5PP4N6G31bivPb6H3Re9a93eD/uwq677m16Rbe/Zn0PsLZa3vHADXQ29ba+C1P4KuSeuhf1ieAeBR6O+S/fsmAF0BlEDXludBb69Xw6u+bfH1asPOoPlNGmK9aKUAEgGkQW+Ep8NP0dzCjvLn0B+WXj4ftllet/9mLXeI1zQndMHwnde0XGudt/pZn+8y9z8Hn/lSrI3gL17TekP/uswJ8Lq84+dN7Wa9Ee95TbveWndGG15rBZ+C1Guj9i3uEqB3Dt4/Yp6H/sHRy+fxMwAsD7Du5vfQ92+rn4wPWu9nIvTGXwj9oUlvZfnN78HdXtNc0Bt9A4DBXtPPt+ad7LWBlwN4wWeZGdAfjtuC+BoGfF+hj9BsAfCZzzous9Yx3WtaJYBbAr33LWwLewEk+zzfBgD3+2zrHgAjO7h9zgCwwOexT1rzJXit13uH057n36ZtEvrHwY8AHF7TTrCWN8v39fGzHSg/j59gTb/Oa74m723QZ74LrNujfLa/2wCssDI/bE3LtOY5qw3b3joAX/lM62a9v092YBsvgt4P9/CaNtpa/xXt3M4GQH8GZ/hMXwOfBg5revP+7DA/97WlaL4ZB/Yt9fD5wdbGzA7ofcd/AXzv53OzFgf/ULrYmn6idbsH9OfyXz6PvR0dKJqhv0dWWdufd2H+BYCFfuY/zVrPSa0s81Xogtb3O+vn0J/NvtbtXLStaHZYj7vHuj0Ser/xBLw+/9A/NKe1Z9u1ps2C//1QZ76TWt134sDn3rdA/oM1Pd26fYy/9xW6UU8BONZned/Bp8Gsra+zz3Ku95ne3s94NYD+PvNejQ5+j7aSdzq8flBZ0461pq2GV8MZ9DlMDTjQwHCSNd9VPsu80po+0ro9BS3UiGjD/gy6BtwF4Gufx0605rvFuj0Meh+f4zPfszj4O6x5+ccGej99/9o75Nzb0IXGedaLshPAV/5mFJFuIvKIiKyHLkIboH8BCIChraxjEvSOZl3zBKVUE/Qv4JHeh40s77fzOeynlKoA8AqA6+XASTDXWBlfDPDwSQA+UUqVeS1vH/TJM5M7mqkV1ergQ6V10F8O3od1zgLwPwDl1iETl+izqj8HMMLPa+fPTQDGeP2d42eeO6DfzxoAC6x/n6OU2t6G5X/q9RwaoXfKa5RSG73mWWX9/zDr/+Ohd9Sv+jyvrda8B52N3oq2vIZteV8HWn9v+Sz/XRza/20JgD+K7srgFhFpY1YA+J9SqsorRxF0C+B4n/mKlFLLfaa1dft8GcA4ERkK6ENt0C0Vb6mW+yO25/kH3CZFxAm9rb2jvA71K6UWQe9Q28r38fOgt5Hm1+t06OLBdztaBP3juXk7+h66wGg+qe8U6L6+M32mNUC3yLTIel2P9LPOaujPTvM627uNL1BKlXrdLrD+PwhtJPqktQ+h37NrfO+G/lI55GFtXX4L3oR+r8+Gbr37p4j8KtCDRGSoiLwuItugX/cG6AJ+mJ/ZZyilvLst+L42bgDJOHT7faPNz+JALhf0d9MAAJdb+7T9d6MDr6F1qP0KADd7fw+K7kL0GIA7lFK725PT+lzMwcHb7wro12C06NFNjgbQH1a/9nZsu8387Yc6853U1n2n7wnKvu93c07fERqab/t+X3+grMoqyNr7GV+olNrZwrI68j3amiql1Bw/j/3Sqr+8p7ugG00B/f7WA3jX5zl9Yd3f1u/mQPuzYQD6Qv+Y3E8pNRe6lbr5PTwBeh8f6LO9FrpR6d9Wl4+2vEYA2jlOs1VkfgA9AsRVAF5VLfdnexH6UMQ/oL+sxkAXZIBuoWxJT+hfu752Qu9sevhM9zdvezwD/cacY30ofwngfaVUoLOSW8vpmzEYSv1Mq8PBr2Vf6PelwefvUev+Q/qu+rFGKbXU62+Fn3legH4/RwHorZQ6Vik1u4PPo76FacCB59bch+1LHPrc3Gjb8/K3buDQ17At72vzDuOgbcTaeRX7PO4y6EL1T9BfUttE5G5pw9BFvsv3mubbz9Ff3rZun+9CHyVoHvrrDAD9oIvplrTn+bdlm+wNPTJDS8+3rQK9Xs3b0To/ebpZWZoLjNkATrYK+knQffK+BnC89UV/MoAl3j9qWtC8zuf9rPNcHNh227uNl3jf8PqB09q+dT+rv+FH0Gezn6mU8h2OsQT+Rxtq3nb8fZYCUkrtsfYrnymlfgO9nf1NvPqW+snaFbplcgSAHOjWrTHQ+6EEPw8p8bnt+9r43X793G6V9RnOg245vsDPvjLQa+ibE6LPsXgIwF1KqRd87n7AyviW6GHNuuPAc0oVkeQAkWdC/0BOgt5+v4YuTGuhX9OTobe3edb8bd12m/nb33TmO6mt+85A73fze+Cbb6fP/WhhvmBp72e8tRwd+R5tTZn3DXXghMO2fDfHQx8V8H4+zT/q2vrdHGh/1tJ7COj3sfn+Nn22lT5n4GToLnbPANgsIitF5KJAQTsytuNL0L/sHNB9bQ5h7ZB/An045O9e0w8Z49OPEuhfu776Q/9q9/2AdOoXoVJqpYh8A93PtRb6EGPAlo8AOQ/ZGYZJMXTL1yMt3N+WluC22KGUWhqkZbVFcyF2NfSZ5746M+Shr7a8r80f3H7eM1i/sA/aSVgtQjcBuElEhkH3ubsX+pDlswGy9Gth2jafaf4+A23aPpVSVaJPhr0Sup/fzwFssFppW9Lm54+2bZON0Dvalp7vplay+M7rb9pyryyA/mHgr+jzLvi/hu4qNhH68Pts6O2sCrpVYwp0X8JAmpf5Z+gvS1/1PvNdjRBv41aB+i6AsdCHSwv8zPYD9Ovk62gAm5VSlUGKsxT6M9EPusXNn/HQJ6GfZLUsAdi/vXWE9/br/Vr7235a8y/owu5ipZS/I64/ALhQRLoopaq9ph8N/b6v855ZRH4B/QX+mFLqQT/LOxq6uPL9YQro7hIfQp//0JKvoQucSdbff5RSjdb33ykABgNY7PVDsK3bbjN/+6EOfyd1ct/prXl/1x+63zq8bjdnPGjV7Vh2e7T3Mx6qHMFUjAM/uvwJVs3h/R766g+9HwEO/mx7j1Z2yGfbOipykbUfGQ29nb8lIiOUUitbCtKRnc4M6KbvMqWUvzce0L/+nTj0zN6r27D82QBuE5EM63A0rNaeywAss1q726v5V0tL4wg/A32opgd0S+vMFubzzZktIinNmURfIOA86P5dHVHfSsa2+Az6C+YHpVRNJ5ZjN/OhdyhDlFJ5Aebt7GvYlvd1K3Sf3v3DS1kuQiufKaXUagB3WK1Jh4yc4Mc5IpLc/CUm+szscdAnswXjeTR7GXo4yTOhf+w+ita15/m3aZsUkSUALhaR3OajVyJyAnR/v7YWzb6PnwDdjWSBdf8M6H6Xg5RSMwIsq7nA+Av0uRRl1jK/gR4GrDcODM/WzN+2txq6i8lwpVRr71t7tvEOs1rpXoU+sShbtTy85EcArhGRyc1HkawW9vOgT6oKlsnQrVStdTdoHrFk//eJiPSAzyge7bAC+sfPpTj4Pby8rQsQkcegu4dMVUp90MJsH0EXeZdAt0g3F/qXAfjCu/uT6NEkXgTwnFLqDy0s7zboMYC9XQ1dTJ6GwC3lK6ELzj9Cd09pPhw/E/pH82HQ34XN2rrttiYo30kd2Hd6az4Kejn0+TjNrrT+PweBedcQgWqQluqNsHzGw+wz6HMBUlv44dgsUA0WyGro7fty6CMfAAARORH6B/Vj1qRF0Pv4S3Hw92SLn23rCOlCEfkLdD/wLOjPil/tLpqt/i1+W5i95ikXkYUAfi8iO6B/BV8LP8Pn+PEE9I5ghojcA93X8DcAjoI+g7MjmsdtvklE8qB3viu8DkG8C33y0wQAv2/jMu+HPkT1lYg8Av2r8HboHfx9nciZLSKfQbeEbW9jP+FmdwNYDGCOiDwFvcPrAb2TOUIpdW0HcxmllNonIn8E8LTo4W4+hT6hYgD0l+4spVTzF3lnX8OA76vSY9LeC+A5EXkRur/UEOhfqvuaFyQiqdAtNK9C9wVrgP6i74EDfb5aUwPgCxF5FPqH6L3W8p8IxvPw8iV0i8Dz1v2tXp2prc/f0tZt8h7o1+QDEfk39Kg39+LAIdS2SPF5/MPQfddesnKvt16Lp6yWq9nQrSSHQXche665z7t1BGo3dHHp/SOiuQW6DgeK8WZ+tz0RuQnAh6KH+3oLen/YD8CJ0K22j7dzG++Mp6GLuAcBVInIOK/7tnp10/jIen6vWLlKod9fAfBX7wWKyGTo17u5FWi06CFAoZR6x5rnV9A/+L6E/tHVC/qL7WLok3ZaG392PvR29bT1nZAMfRLXXgCp7X0BlFJlIvIE9PCAFdDb3RjoEWECEpHboUdYeQF6GFPv13CPUmq9tZ7lIvImgCet1v2N0BeSGYwDBRtEXyHwdehifrrP8uqUUsual+cnyxTrn7N9+lP7e95K9DCol0B3LSq37voaB7bxr33mD7jttrZOdPA7KQj7zv2UUj+IyOsAcq0fLfOhC/m/AHi9hS6IvppriN+LyKcAmlo52roLugX2chFp/oG2USlVHKbPeNgopWZZr+07IvI49HvtgW7sOAfA7UqpNdAnFjcCuFb0uPB10CPLtKkRVCnVJCJ3Q/dBfgX6O2oA9H5sLaxz0JRSq0XkNQD3WQ0ES6D37QedmyUi50J3xf0A+nOZDD32fAUO3a8fEibQmaBXw8/IEz7zTIHPmZHWi/apFWI3gKdwYGiyKV7zzcKhZ0QOs55MOfSX2kJ4naWuApzNCp/RM6xp90Af1m6Cn9EsoA+11sLnLN8Ar80J0B/sSugPxlcAxvrM057RMyZADxFWC6+zfaHPbt3axuc5EPoEm23QLV87oFvYfh5g3Ye8hy3Mp+BnhICObkfWc5jrMy0D/s8+Pgd6p74PuqBcB/3FdXSQX8OA76s1363QraC10IeHJkJ/KUy37k+wtqsfrGXtg/4QBxzhAAdGKbkDusiohT7MOTLQ69fe52HN+6i1zvl+7mt+P65uz/Nv7zYJ/WN8NfQO9QfooZsOeX9ayfcb6LO790CfrJQPr7PJveb/BfQ+pcp6bQqh908DfeZ7E4eOkNE8ssYhmVra9qz7xkNfMa/Uur8I+sfG+A5s40UAXmlhm8kN8FoV4dARcpS/x0L3E3wB+tBotbX9jGjhM+R3mV7znAh9QtgO6/3dZm2b2W3cf5wCPQxVDfQh9ltgfQf4eQ18h8Rs3j6u9prmhO4jvNNa5izo7g9teQ1bfL44dNtPsrbJndb7vghe33/WPLmtLK8oQJbmxwYc1cGa/9fW/N4jZDSPrFELINHPYwJuu2h9P9Tu7yS0Yd+Jlr8npuDQOiPOer83QRfgm6zbcYGW57W9PA1dy3h8tzs/818AXWg3+Nn2OvMZvxqd/B71s8zp8P/d6O+zdMj6re3nVugTqGuh67bvoX9cp3rN9yvoLhON3u9PK8/V3z7p59ay66B/mLwMIM1nni7Q3XdKrG3nIxwYIelqa55h0Pv3jVbmPdD7pxMCfYbEWoAxIvIddB/Kiw1mcEFvuN8opVq7zDVRWIgePP9BpdRdprMQERFRx/o0B4WIHAF9SOJYBLePXHsydIM+THQF9CHax1p/BBERERHFImNFM/ThtV9A91kKfOnC0DgO+jDJbuiLpCw3lIOIiIiIbMx49wwiIiIiIrtr7xUBiYiIiIhiDotmIiIiIqIAWDQTtUBE/ikiH3fwsUpEcr1u51ojYrQ4Dx0Qi6+NiGRYz/vqDjz2auuxGSHINdLafv1dErotj29+Xte3Yd4iEZnekfWYJiITROQLEdktIvtE5DsRudZnnunWa+Hvb1WA5R8lIn8XkRUiUikiO0TkIxEZ4Wfe34vIVhHZJSIPi8+lp0XkBBGpEJHD/Tz2QxF5uqOvA1E0M3kiIJFticiR0ONKntjBRYxHy5cFJvJnB/R2sz7QjH7kW4/dEWjGDhgJPc79K/C6BDsdICLHQo87vRDADdDjWl8M4HkRSVBKNV/2+X7oy297y4C+uMlHAVZzBoCToa8u+B301QH/BGCRiExQSn1rZTkF+mpoN0FfJ+Hf0OOfT7fud0KPY/uQUsrf1TZzrWX+XekLUxCRhUUzkX+3AfhetXzVp1apli9PHHJWC+3VSqkMUxlimdXauxHAyUqpWW19nNKXVe7QdqOU2gM9QD+ZcTn0BTDOU0pVWtNmWK3AV0EXqVD6aoEH/SgSkdOtfwa6tPIbAJ5WXmfvi8hM6ItD3GqtBwDOBjBDKfUfa57J1rTp1v2/AZAIfWXLQyillonIcuh94G8CZCKKKeyeQeRDRBKgrzz0ms/0KdZh1Iusw6yl1mHYV0Wkl8+87e5eYB1+fd86vFsrIptF5G3r4jthISIjrAzFIlIjIqtF5M9e94uI/J81vd46RPyUNea593KUiDwgIreIyEbrUPBsERnuM5/Tmm+HiFSLyCzfebzmPUtEFli5ykXkA9GXw/aeZ5aIzLXmXW7Nu8w6HO0SkYesdZVY72Gy12NdInK/iKy3Xv+91rImBufVbZ346Z5hZdwqIqNE5BvrNVorIjf6PNZv9wwRuUFEvvd6Ps+LTzcL63nfLiI/WvPtEZHPRCTTyvKiNetaOdCVIMN67M3We1IiImUislBEslt4ivEi8ri1fVeLyCe+eVt4XQZbn7E9IlJnva8X+sxj+rMTD331txqf6WUI/D17FYBvlVI/tDaTUmqv8hnuSulLYa+BvqSwdxbvHFXQRTJEpB+A+wDcpJRqaGV1bwC4UkSSAmQniiksmokONQ760Oc3Ldz/JPQlOX8G4E4A5wN4Jwjr/QT6y+/XAM4EkAN9udCwfE5FZCyABQCOBPB/0Je9fxz6MrjNHrSmzQBwHvSlUq8GkC8+/Sahf3hkQ7eCXQNgEIAPfQqZXOhLhb8KfenZL+DnMLWInAXdBaESwGXQr9ExAOaKyACf2YdAXxZ8GoBLoC/J+xF0a1+alfc+AFdCdztodrv1vP8B/fpfA33p6A715Q2ibtA/4F4B8BPoywk/KyInt/YgEZkGPQb+l9Db6B8BnAXgU9GH6Ju9Af2+/g/6PbgB+hLAadCv+QPWfJdAdwHx7gaSAX2J5Eug35elAD4RkbP9RPozgKHQr+tNAI4H8IWIxLXyHA6DvvT0COj35nzorgnvisj5XrMa/ezgQCvuP0QkXUS6i8gNAE4F8ERLDxKRCdDba6BW5pYe3xP6c1DoNXkRgNNE5DgRGQL93jQfwfgbgHyl1NcBFj0Hersb35FcRFEr0HW2+ce/WPuDLp48AOJ9pk+BLpY/85l+pTX9VK9pCkCu1+1c/XE76HH75wHQ27p9fgfyOqG7WjX/3Qd9yNZ7mqsNy5kDYAuALi3c3xNALYDpPtN/7pvdur0WQJzXtIut6Sdat3tAF8H/8vP6+75+S63lubymDYZu3Xvca9osa9oRXtPOt5b3pc963gOw0ev2JwDe68Dr7/B5rY9s3h58pjsCLCfDetzVXtOmW9NO9pqWAGAvgP94Tbvami/Da1lNAO72WccEa74LrNunWLdvaSVX87KHtPF1+ALAh36e14/er4FXluu8phV5b18AnofudtLLZ10zACzv7GenHe9vXBvmGwN9HoOy/uq9n1sLj/m3NV/vDmZ7Fbr/9BCvaU4Ab3nlmAkgGfoKvKUA+rVhuXHW9nNHKF5T/vEvUv/Y0kx0qHQA+5RS9S3c/5bP7behi+zOtMoUA9gAYJp1SH1oOx67HrpQbP77C4DDfaY1tHYoXES6QBcxryqlqluYbRx0wfaKz/Q3ADRCfyl7m6EOPgRcYP1/kPV/N/SXue/r+YZPtmToq3e+qZRqbJ6ulNoIYJ6f9a5RSm3wut08KsHnPvOtAjBQRMS6vQTAOSLyoIhMFJF4tM3dOPi1XmdN/9Jn+t1tXJ6vauXVMqh03+e1OPA6+nM6dLH3qtX9wmW18C8CsA/AJGu+M6ALq/92JJiIHG91s9gFvQ00WOse5mf2d5RSHq/nMQ+6yGztc3MWdAt4uc/z+BzACNHdgjr82RERt4i8I7r7ULXVBeY2ERkqIsmiT6qbjYO7P/hbzlAA7wL4AfoIzGnQJ/z9S0SubOExCQAuBfCJUmpvWzN7Pf7PAK4AcLNSqnmbg1KqSSl1qZU5Qyl1CnRh/jSAu5RSu0TkVhHZYHVn+ZdvNwzrc1sOvS8kIgtPBCQ6VCL0od2W7PK+oZSqF5FSBPhibY1SSok+ISgXwMMAeonIRgCPqgNn3rfkPOhittkvAZwL3cLqbXsry+gBXWS1NuJHczeFg0ZoUEo1ikgxDu3G4DvSQvNrmmj9P836/y6f+Xxv9wAgvuu17IT+geCt1Od2fSvTXdAtc40AHoJuSf85dJeRShF5B8AfAxQ1/4FupW6WBt0d5EYA33pNb+31b41vbkC/lol+pjfra/1/XQv39/L6f4lSyrcvbkBW14mvoFuQfwtgM/TreD+ALD8P8X1fm6e19rnpC93n96oW7u+llNrXic/OmwA+hf6sJEIX/P+HA10qyqG7YwUaCech6B8M53r9UPxK9LkOfxeR171/MFh+At0NrN1dM6w+7Q9BF8Ev+JtHKeW9vd0GvW0/a71W90P/cNoG/QPkDugf295qALBPM5EXFs1EhyqGLtRa0s/7htUi2QP6C6jDrNbRq6yWzxEAbgbwjIgUKaU+beVxBd63ReRcAPWqfSN/lEK3lrdWwDQXwf2hW9Sa1+eCLr6K27E+4EAR3M97efB5fa1sylqvr/4dWK9fVrHzCIBHRKQ/9A+PxwF0ge6v29LjtsOrIPZq0V/dzvcgmJpfkzPgv+huvn8vgJ4iktSBwvksAKkALlVK7S8qraMW/vi+r83TlreyjmLocwseaeH+7UDHPzsAzlRKbfG6/SmA34kevzgOwAY/xa4/bujRdnxPrlsM3RrcF/oHnrep0K///9qw/P1E5BfQfdUfU0o92Ib5BwK4C8BpSimPdX7ADKXUcuv+F6F/lPgWzT2tfERkYfcMokOtAhBnfdn4c6nP7UugP0sLgrFypS0H8Dtr0jHBWG6AdVYDmAvg562cMb8QuoXzcp/pl0H/AJ/dztWugD6z3/f1PGj5Sqkq6BbbS7xPYLMKmxM7sN6AlFI7lVLPQXexCPnrHwIzoH8EDVJKLfXzt9Ga7wvoVvzWLjzSfITAd7toLo73F4oichR0Nx9/LvY+WdQ6CW4gWv/cfAbgWAA/tPA8Djoi1N7Pjk/B7D19k1JqXRsLZkAXxCP9dOk5AbqF96CjLtYoFmcAeM1Pod0ia9SQFwE8p5T6Qxsf9iR0t6slXtOSvf7dFXob8F5Pf+iW99VtzUYUC9jSTHSoOdb/x8L/YdnhVuvMGwCOgh55YLZS6quOrlD0xRH+Dn24eB10l4GroQ93z+zoctvpD9AF6AIReQz6uR8BYKRS6rdKqRIReRzAn0WkCrqFLAt6dIW50CMttJlSqkxEngBwp4hUQBdwYwBc52f2v1jL/0REnoH+or8X+vD5Y+1/qocSkQ8BfA89OkMpgFHQran/Dsbyw0kptV5EHgHwlOhh+WZDF2+HQXdBeE4p9bVS6msReRfA41Z3i5nQLayToEdZmAXd/QIAbhKRPOgieQX0D4pGAC9Z20sa9HuyGf4bZFIAfCAi/wbQB7orxVoAL7XyVO6Gbq2dIyJPQZ8o2AO6GD5CKXWtTT47T0Gf2/CxtX3WQHf5+BmAJ/ycH3El9Pdvi10zRKQRQJ5S6jrr9iToi6CsADBdRMZ5zV6nlFrmZxlnAjgJB/cx/xLArSLyG+iW+t/iwOgfzU6w/j8HRLQfi2YiH0qpIhFZDN1X+D0/s9wK/YX4JvQX9McAbunkandCFxu/g259q4U+ce5cZV3pK9SUUkus1r/7APwTup/0JhwYpxfQQ+ztge6v+xvow+cvAfhzO1rlvOXiQEvnzdAnqp2Hg7trQCn1mejxf++BPnGwHnqkjD/59N3sjDnQRw1ugm5F3Qw9pF7AQ+A2sn8cX6XUHSJSCP18brLu2wLdD3mt12Muhx6xZCp039dy6JMin7OW873oMcd/CT0cnQPAYKXUD9ZJbvdB9+FeDz3U21nQI834ehh6eLXp0C2dX0OfxNZiS6tSarOIjIbeTh6CLraLAazEgYLTDp+dd0TkHOjX8TnoVtr10K+7vx9dUwGsVEp918pindZfs1OgP5OjoE+A9bYJepSS/awTDZ+C7pNf5pX1UxG5A7ofcxcAH+DAsILNzoUeO7qlPvFEMUmUUoHnIooxoi/q8HcAac2jSYjIFOgv+tOVUl8aC0fkQ0Rugd5eU9SBK9IRtZuIJEKfb/AHpdTzpvMQ2Qn7NBP59zL0iX28jCzZljUs2pnQLZc/sGCmIPgVgN3o4AVXiKIZi2YiP5RSTQCuhb5wAJFdDQXwIayLopiNQlGiDvoCO40B5ySKMeyeQUREREQUAFuaiYiIiIgCYNFMRERERBQAi2YiIiIiogBYNBMRERERBcCimYiIiIgoABbNREREREQBsGgmIiIiIgqARTMRERERUQAsmomIiIiIAmDRTEREREQUAItmIiIiIqIAWDQTEREREQXAopmIiIiIKAAWzUREREREAbBoJiIiIiIKgEUzEREREVEALJqJiIiIiAJg0UxEREREFACLZiIiIiKiAFg0ExEREREFwKKZiIiIiCgAFs1EhojI/CAtZ4qIfNKJx98RjBxERETRjEUzkSFKqRNNZ7CwaCYiIgrAZToAUawSkUqlVFcRmQLgXgC7AIwE8B6AAgC3AkgCcIFSar2ITAdQC2A4gH4AfqeU+sRnmWMBPGk9rgbANUqp1SJyNYDzAXQBcCSA95VSfxKRaQCSRGQ5gB8A/BLAWwAGAnACuF8p9WZoXoHo5M5zOwD0BdDf+n9X6Ne9rX8JABoA1LXjrwrAbgA7rb8dBVMLqkL+ZImIYgiLZiJ7GAEgC0AJgA0AnlNKjRWRWwH8FsBt1nwZACZDF75fi8gQn+WsAjBJKdUoIqcBeAjARdZ9IwGMgi6yVovIP5VSOSJys1JqJACIyEUAtiulsq3bqSF4rhGrMDPLBf2D4nDrbxCAw6+71dmzooscCV0o94b+wWGUO89dhQNFdPPfLq9/bwKwpmBqQa2xkEREEYRFM5E9LFFK7QAAEVkP4AtregGAk73me0sp5QGwVkQ2AMj0WU4qgDwRGQpAAYjzuu8rpVS5tY4foYu+LT6PLwDwNxF5BMAnSqlvOv/UIk9hZlYK9A+MUdA/NoZAv17p8FMQ996HdRVd4PsDxrRk6B9XR7Yyj8ed5y4CUOj7VzC1oCzUAYmIIgmLZiJ7qPP6t8frtgcHf06Vz+N8b98P4Gul1IUikgFgVgvraIKfz79Sao2IHA/gHAAPi8gXSqn72vokIlFhZlZvAMdZf6Os/x8JQNq6jLQSVb6xf5tntxMHgCOsv2zvO9x57p04uJD+EcB3LKaJKFaxaCaKLJeISB6AwdCFzmoA47zuTwWwzfr31W1cZoOIxCmlGkQkHUCJUuoVEalsxzIiQmFm1mE4UBg3F8kDO7vc9GLUdHYZNtTf+vM+0qHcee4fAcwHMA/AvIKpBetMhCMiCjcWzUSRZTWA2dAnAt6olKoVOaiF86/Q3TN+B2BmG5f5HwArROQ7AC8BeFREPNAno/06aMnDrDAzKwHAJACnADgeukDuHYp1pZeoxlAs14YE+kTU4QBuAAB3nns3DhTR8wEsLZhaUG8sIRFRiIhSvkd3iciOrNEzPlFKvWM6i10VZmYdAeBsAGdBt5Amh2O9a9Ix566prknhWFcEqAOwFLqAngNgZsHUgmqzkYiIOo8tzUQUsQozsxIBTMGBQvkoEzl6ViLRxHptKgHABOvvjwBq3XnumQA+BvBJwdSCrSbDERF1FFuaiSiiFGZmDYUuks+GHn4vyWwioDYOhVf9wZVlOkeEWA6rgAawpGBqAb+EiCgisGgmIlsrzMzqAt3Vork1ubUh1IzwCPZcnuPqYzpHBNoJIB+6gJ7BC7IQkZ2xaCYi2ynMzHIAOAPANdBXMrR19wcFqCv+5Gxsckpc4LmpBbUAvgbwOoB32Q+aiOyGRTMR2YbV9eIaAFcBGGA4Trvc/Gvntt3dJaIy21gFgHcA5AGYwy4cRGQHLJqJyCjr6nuXQhfLEwzH6bD7L3cUFAx2uE3niEIboYdCzCuYWrDRdBgiil0smoko7AozswT6JL5rAFyEMA0NF0rPn+5Y8Plox3jTOaKYAvANgOkA3i6YWlBpNg4RxRoWzUQUNoWZWYOgrzI4FfqKhlHj0+Nl9otnOCebzhEjqgC8B11Af83uG0QUDiyaiSikCjOzkgD8FLpYPgWAw2igEFk+WGY/dDmLZgNWA/gHdPcNjr5BRCHDopmIQqIwM6sPgN8CuAlAT8NxQm5bL8z/v1+6TjSdI4aVAngOwD8LphZsMR2GiKIPi2YiCirrUta/h+6vbPzCI+FSkYjvr/s/1wjTOQiN0F03/lYwtWCJ6TBEFD1YNBNRUBRmZo0CcDuAiwE4DccJu0YHNl1xu+tw0znoILMAPFIwteAz00GIKPKxaCaiTinMzJoC4E4ApxmOYpQCai/7s8vWF2GJYd8DeBTAmwVTCxpNhyGiyMSimYg6pDAz62QA90APHUcArr3VWVrZRXqYzkEtKgJwL4CXCqYWeAxnIaIIE5VnsRNR6BRmZp1SmJk1G8BMsGA+SL9y7DWdgVqVAeBFACvcee6fGM5CRBGGRTMRtUlhZtaphZlZcwB8BWCS6Tx2lFaiyk1noDYZDuADd557vjvPzW2ZiNrEZToAEdlbYWbWSABPgq3KAaUXqxrTGahdxgOY7c5zfwrgzwVTC743HYiI7IstzUTkV2FmVs/CzKxnAHwLFsxtklaCJtMZqEPOBrDMned+xZ3nHmw6DBHZE4tmIjpIYWaWozAz60YAawD8GtxPtFm/MhVzQ+1FEQFwJYDV7jz3P9157r6mAxGRvfDLkIj2K8zMOhHAUgDPAuhlOE7E6VEJDjkX+eIA3AxgvTvPfac7zx1vOhAR2QOLZiJCYWZW/8LMrJcAzAUwynSeSJVci26mM1DQdAXwAIDlPFmQiACO00wU0wozs+IA3AI93nKK4TgRzwPsvfzPrt6mc1DQKQDTAfyxYGpBseEsRGQIW5qJYlRhZtbpAFYA+BtYMAeFAL1cTaredA4KOgFwDYBV7jz31YazEJEhbGkmijGFmVmHA3gcwE9NZ4lGv/2Vc+uunjLQdA4KqdkAbiyYWrDKdBAiCh+2NBPFiMLMrITCzKx7ABSCBXPIpJWqUtMZKOQmA/jenee+353n5smfRDGCRTNRDCjMzDoawCIAuQCSzKaJbunFqDCdgcIiHsBdAArcee7TTYchotBj0UwU5Qozs26CHkZuhOkssSC9RDWYzkBhNQTAF+489wvuPHdX02GIKHRYNBNFqcLMrD6FmVmfAHgKbF0Om/7snBGrrgHwnTvPPdp0ECIKDRbNRFGoMDPrLAAFALJNZ4k1vfepONMZyJihAOa789y3u/Pc/H4lijL8UBNFEetkv78D+B+AfqbzxKJu1eAh+tgWB2AagBnuPPcA02GIKHhYNBNFicLMrGMALIG+WIkYjhOzEuvRw3QGsoVTAKxw57kvNB2EiIKDRTNRFCjMzPotdMHsNp0l1jk96Gs6A9lGTwDvufPc/3bnubuYDkNEncOimSiCFWZm9SvMzPofgH8A4HixNiBAQrcqxUstk7dfAvjWneceaToIEXUci2aiCFWYmXUO9GWwzzadhQ7Wtwx7TWcg28kEsMid577NdBAi6hgWzUQRpjAzy1WYmfUkgHyAXQHsKL1E7TOdgWwpHsAT7jz3y7ySIFHkYdFMFEEKM7O6QRfLt5rOQi1LL1G1pjOQrf0cwGx3njvNdBAiajsWzUQRojAzKwPAfABnGI5CAaSVoMl0BrK9sQCWuvPcY0wHIaK2YdFMFAEKM7PGAVgEYLjpLBRY3zLlNJ2BIkI6gDnuPPcVpoMQUWAsmolsrjAz6zIAX4P9lyNGj0petpzaLBHAq+489zReRZDI3vgBpagiIvODtJxZIjI6GMvqjMLMrLsAvA4OJxdRkmvRzXQGiji3A/jQnedOMR2EiPxj0UxRRSl1oukMwVCYmRVfmJmVB+B+8Op+ESeuEb1NZ6CIdC6Ahe4895GmgxDRoVg0U1QRkUrr/1NE5BOv6U+JyNXWv8eIyHwR+V5EFotIiogkicgbIrJCRN4EzB1eL8zM6gVgBoCrTGWgznEAPeMaOYIGdcjRABa789ynmA5CRAdj0UwxRUTiAbwJ4Fal1AgApwGoAfBrANVKqWMBPAjgeBP5CjOzjgKwEMAkE+un4OlTjl2mM1DE6gngU3ee+2LTQYjoABbNFGuGAdihlFoCAEqpfUqpRugi9RVr2groK+2FVWFm1mQACwAMCfe6Kfj6l6gy0xkoosUDeMOd577GdBAi0lg0U7RqxMHbd/OJdAJAtfCYlqaHXGFm1tXQXTJ6mspAwZVegirTGSjiOQE8785z82JGRDbAopmi1SYAR4tIgoikAjjVmr4KQLqIjAEAqz+zC8AcAFda044BcGy4ghZmZt0D4EUAceFaJ4VeerFqMJ2BooIAeNKd5841HYQo1rFopojnb5g5pdQWAG9Bd7N4FcAya3o9gMsA/FNEdgJYCd0K/SyAriKyAsCfACwOR/bCzKyHAOSGY10UXv3LTCegKHOPO8/9hDvPzdF0iAwRpYwdkSZqExFxWf2Og73cXACVSqm/BXvZbVGYmfUogD+YWDeF3o4eWHDrja7xpnNQ1HkBwC8LphbwUu1EYcaWZgobEUkWkXxrqLeVInKZiBSJSG/r/tEiMsv6d66I/EdEvgDwkoj0EZEZIvKdiPxbRDZ5Pa7Sax1/EpECax3TrGk3iMgSa9q7ItIl/M/+YIWZWU+ABXNU61aNrqYzUFS6FvoEwXjTQYhiDYtmCqezAGxXSo1QSh0D4LMA8x8P4CdKqSsA3ANgplLqOADvAxjkO7OInA3gAgAnWMPJ/dW66z2l1BhrWiGA64LybDqgMDNLCjOz/gngNlMZKDwSG9DDdAaKWhcD+Mid5zbeAEAUS1g0UzgVADhNRB4RkZOUUuUB5v9IKVVj/XsigDcAQCn1GYBSP/OfBuBFpVS1NV+JNf0YEflGRAqgT/Yb3tkn0hGFmVkC4BkAN5tYP4WXw4N+YP83Cp0zAXzOy24ThQ+LZgobpdQa6NbjAgAPi8jdOHhouESfh3gP2dWWk19aGk5uOoCblVJuAPf6WU/IPX3jTJk/7r5pDa7ky8K9bjJDgLjUKuw1nYOi2kToFuew79OIYhGLZgobEUmHvureKwD+BuA4AEU4cPW9i1p5+FwAl1rLOQPwe+j7CwDXNvdZFpHmMY9TAOwQkThYw8oZ8M/axF5/mjf+/t31ccklgWenaNCvDMWmM1DUmwLgLXee22U6CFG0Y9FM4eQGsFhElgO4E8AD0C2/fxeRbwC0djb4vQDOEJHvAJwNYAeACu8ZrG4bHwFYaq2j+US7vwBYBH3xkFXBejJt9fSNMx8HcBMAeJwJw+aPe2BvfVxXFlMxIL1E7TOdgWLCeQCmczg6otDikHMUEUQkAUCTUqpRRMYDeFYpNdJwrICevnHmfdBF+0EcTfVrT1x4d4/4horeBmJRmHwwTua8drJzkukcFDOeLphawHMmiEKELc0UKQYBWCIi3wP4B4AbDOcJ6OkbZ94KPwUzAHic8UPnj7uvrC4uZU+YY1EYpZXAYzoDxZSb3Hnu+02HIIpWLJopIiil1iqlRlnD1Y1RSi0xnak1T9848xcAnmhtHo8zfsiC8ffvq4tP3R2mWBRmfcqV03QGijl3ufPc/2c6BFE0YtFMFGRP3zjzHOirdgXsX+hxxB05f9y9VbXx3XeFPhmFW49KcBxdMuExd577GtMhiKINi2aiIHr6xpknAHgbQJvPZFeOuMELxt1bXZvQfWfokpEJyXVINZ2BYpIA+K87z93aiERE1E4smomC5OkbZx4FIB9of+uicrgGLzjh3rqahJ47gp+MTIlrRB/TGShmOQG85s5zn246CFG0YNFMFARP3zizF3TB3Kujy1AO1+ELT7inviax5/bgJSOTBEiNb9BXqCQyIB7A++48tzvcKxaR+W2Y5zkROboDyx4pIue0Yb6rReSpFu6rbO96iVg0E3XS0zfOTADwAYAhnV2WcrgOXzg2t6kmsffWTgcjW+hbBp7oSSYlA/jQnefu8A/6jlBKndiGea5XSv3YgcWPBBCwaCYKNhbNRJ3UWLvsAejL2QaFcjgPWzj2blQnsXCOBv1LVZnpDBTzBgN4J5xXDWxuyRWRKSIyS0TeEZFVIvKqiIh13ywRGW39+wwRWSAi34nI2yLS1Zo+RkTmi8j3IrJYRFIB3AfgMhFZLiKXichYa55l1v+HeUU5TEQ+E5HVInJPC1n/KCJLRGSFiNxrTUsWkXxrvStF5LIQvlwUIVg0E3XC4Ns//nORWj2mvvLjWcFcrnI4By4aczeqk/psCeZyKfzSS1BlOgMR9OW2/25o3aMA3AbgaABHAJjgfaeI9AZwF4DTlFLHAVgK4HciEg/gTQC3KqVGADgNQBWAuwG8qZQaqZR6E/pKr5OUUqOs+x7yWvxYAFdCt05f0lyke637DABDrflGAjheRCYBOAvAdmuY02MAfBacl4IiGYtmog7KyMm/QInjwffTfjJ5SZdkR2153lylGmuDtXzlcA5cOPYvzqqkfpuCtUwKv/Ri1WA6A5HlN+489y8NrHexUmqrUsoDYDmADJ/7x0EX1PNEZDmAqQAOBzAMwI7mcfmVUvuUUo1+lp8K4G0RWQk9Pv5wr/tmKKWKlVI1AN7DoUcFz7D+lgH4DkAmdBFdAOA0EXlERE5SSpV36JlTVGHRTNQBGTn5bgAvwxqLeX7P8ZM+7X18l5ry51YoT2XwrvInzvRFY++Mr+rCwjlS9StVAcfrJgqjp9x57pPCvM46r3834dAhOQW6uB1p/R2tlLrOmq7asPz7AXxttQifByDR6z7fx/veFgAPe617iFLqeaXUGgDHQxfPD4vI3W3IQVGORTNRO2Xk5PcB8BGArt7T1yUfedwb6ef2qax4aZOncefaoK1QnGmLxtyVUNklbWPQlklh06sCCaYzEHmJA/CuO889yHQQLwsBTBCRIQAgIl1E5CjobhfpIjLGmp4iIi4AFQBSvB6fCmCb9e+rfZZ9uoj0FJEkABcAmOdz/+cArvXqQz1ARPqKSDqAaqXUKwD+BuC44DxVimQsmonaISMn3wHgDRx6eBEAUBzfa/D0gT87srT6o+Kmuh+Dd6lvcfRfPOaOLpXJ6RuCtkwKi5Sag39cEdlAH+gRNexwxUqllNoDXey+LiIroIvoTKVUPYDLAPxTRL4HMAO6FflrAEc3nwgI4K/QrcHzoMen9jYX+qjgcgDvKqWW+qz8CwCvAVggIgUA3oEuyN0AFlvdRe4E8ECwnzhFHlGqLUc+iAgAMnLycwH4PQPbm0M1NVy8/YP56ZKOuC6nTA5aAOXZPWbptIqUqm1HBm2ZFFJNgu0/y3Glm85B5MdbBVMLjI0KYRWp5yuleBSNIgJbmonaKCMn/1QAf2nLvB5xxr014KLJy+MbUFfxxmylPP5OXmk/cfRdMjqnW0XXw9YFZXkUcg6FvqJPgCKym0vdee47TaxYRGYAKGDBTJGELc1EbZCRk98f+vBev/Y+NrNi9ZLTSpY2JKb8fLg4ElODEkh59o7+9q+l3Sq3DA3K8iikfnWzc3dpivQ1nYPIDwXgrIKpBV+YDkJkd2xpJgogIyffCeB1dKBgBoBVKcPGvNn/9D5VFdNXeZpKgzPusjh6Lz3+Tz33pRy+JijLo5DqV4Zi0xmIWiAAXnLnufmjjigAFs1Egd0DfWGADtuT0Hfo9IGXHFle9fbWpoaNK4KSShy9lh73x97l3QavDsryKGTSSlSF6QxEregHIM+d5+bwiEStYNFM1IqMnPzToc+c7rQaZ5feLx52xXE76r8pbaxZ5DvsUceI9Px21O/7lnU7ojAoy6OQGFCsgnbRG6IQOQvA70yHILIzFs1ELcjIyU8D8AqC+DlpEmfC6wMumVzg2tNQX/nRLBWMkwpEenw36ndppalDfgxCRAqBtJI2XaCByLSH3Hnu402HILIrFs1EfmTk5AuAVwGEpJ/fl31OnfJVt7TE2oqXv1GqoabTCxTpvmzkbQNKuw/9IQjxKMj6livfsWOJ7CgewBvuPHey6SBEdsSimci/3wI4OZQrWNntmHHv9p3Yp2rf9OXKU7m70wsUSV024taBJd2HrQxCPAqi1ErY4SISRG0xBMDjpkMQ2RGLZiIfGTn5QwA8HI517UhMy3p5wAWDyytfX+dp3NH5kTBEUpeP+O2gkh6ZBUGIR0HSpQ7BGWqQKDx+6c5zZ5sOQWQ3LJqJvFiXyX4RCF/LYKWra/8XBl4+amftFzsb635Y3OkFinRbfuzNGcU9soIzSgd1WlwT+pjOQNROz7vz3L1NhyCyExbNRAe7DcDEcK+0yeFKenXAJSetwtqqhuqvZnd6gSIp3x970xF7ew7/PgjxwurOHTswcd1anL9xw/5pZU1NuG7LZpy1YT2u27IZ5U1Nfh/7cmkJzt+4Aedt3ICXSkr2T39sz25csHEjcnZs3z/to/JyvFxa4m8xQSdAt8R6VRmWlREFRz8A/zEdgshOWDQTWTJy8o8C8ICxACLyab8zT57dpYurtuLNrzt96W2Rrivcvx6yp5d7eXAChseFqan4z8DDDpr2XHExxnVJxmdHHIlxXZLxXMmh1wpZW1eHt8vK8ObhGXg/YzBmVVWiqL4eFU1NWFZTgw8GD0aTAtbU1aLW48H7+8pxefce4Xpa6FOGPWFbGVFwXOjOc19tOgSRXbBoJsL+bhnTASQZjoJl3UdOeL/3cX2qK/LmK09teacWJpJccMyvjtrT+9hlQYoXcqO7dEGq8+Bd08zKSlyQqrsFX5Caiq8qDm20XV9fhxFJSUhyOOASwZikLviqogIOARqUglIKdcoDFwQvlJTg5917IE7Cdy2HtFJVFraVEQXPY+48N7sXEYFFM1Gz3wMYbzpEs61JA495Je2cI/dVvlLgaSrZ1KmFiXQpGP7LzN29R34XpHhhV9zUiD4uFwCgj8uFkqZDG+GHxidgaXU1ypqaUOPxYE5VJXY0NiDZ4cQZXVPw001FGBAXhxSnEytra3BqSkpYn0N6MarDukKi4OgJ4FHTIYjsgEUzxbyMnPwsAPeZzuFrX1y3AS8OvGTk7pqPiprqN3Sub7JI0srh12ft6nPct0GKZztHJiTg+p69cN2Wzfjl1i0YlpAIl9WSfF2vXng/YzBu79sP/9i7Bzf37oN3ysrwf9u34V/Fe8OSL71ENYRlRUTBN9Wd555sOgSRaSyaKaZZFzH5L4BE01n8aXDEd315wKUnrfUsK2msWTi3UwsTSfrh6GuH7+p7/NIgxQubXk4X9jTq1uU9jY3o6XT5ne+i7t3xbsZgvDzocKQ6nTg8Lv6g+3+s1VezzoiPx4f7yvFE+gCsratDUX19aJ8AgH6lKnx9QYiC71l3njvOdAgik1g0U6z7BYAJpkO0SsTxcf9zTp6XWK/qKj/6ulOX3hZJ/CHrGveOfmOXBDFhyJ3ctSs+KNfduz8oL8cpXbv6na/YKqy3NzTgy8oKnNOt20H3/3PvHvy2d280KgWP9So6IKj1eEIX3tKzAgkhXwlR6GQB+IPpEEQmsWimmJWRk98NwCOmc7TV4h5jTvq4x9AeNRWvzlaqoeP9Y0USCjOvGrGj/7jOjwkdAn/Yvg0/27QJRfX1OHn9OrxbVoYbevXC/OoqnLVhPeZXV+H6Xr0AALsbG/CrrVv2P/bW7dtw7sYNuGnbVtzVtx9SnQeuXv1lRQWOSUxCX1ccujmdGJGUhJ9s3AgAyEwM/YGGlBqEtxM1UfD9xZ3nHmw6BJEp0plGK6JIlpGT/wT0uMwRpXt96abLdn6+KaXrxcPEkdKvwwtSqj5z9avL03cuGBvEeNSCJsGOn+W40kznIOqk/xVMLeDVAikmsaWZYlJGTv4xAG42naMjyuJ7HD59wIUj9la9u8rTuH1VhxckEr9q2JWjtqVNWBTEeNQCh0Jfh0f5vyoLUeQ4x53n/qnpEEQmsGimWPUUAP9nk0WAOmdCat7ASyZsaJi3vbGuoONFr0jc6qN+dtzW9JMWBjEe+SGAs0clL3BCUeHv7jy3/xMLiKIYi2aKORk5+T8DEPHDJylxuN5PO/eUxa7dtfVVX87q8IJE4tYMvWz0lgGTFwQvHfnTv1SF57rdRKE1EDYcppMo1Fg0U0zJyMnvCuBvpnME07xeJ07+X2q/lJqKt79SqqljYwGLuNYOuWTM5oEnzw9yPPKSVox9pjMQBckt7jz3CNMhiMKJRTPFmrsBpJsOEWxruw45/vV+4wdXVr42V3lqyjq0EBHXuiMvOmHTYafNC246ajagRNWZzkAUJE5E0OhDRMHAopliRkZO/mBE4GgZbVUc3+uI6enZI4qr3l7maSou6tBCRJzrj7hg3KbDTmfhHAL9S8DhiiianMkrBVIsYdFMseReAFF9RataZ1LPvIE/nbi57sv1TfXrlndoISLO9Uf8ZPzGw8/q3BUI6RB99qmo3v4oJj1sOgBRuLBopphgDTF3pekc4eARZ9zb6eef+p1jQ2lDzYJvOrQQEcfGjHNP3Hj4OSycgyi1Cl1MZyAKsvHuPPd5pkMQhQOLZooVDyDGtvdZvU86+fOuCQm1lZ98pZRq/3WiRRwbM86ZsCEju2OFNx2iSx26m85AFAIPuvPcMbV/pdjEjZyiXkZO/gkAfmI6hwmFKVlj3+pzzGFVlW98rVR9VbsXICJFh589cf3g81k4B4GrCX1MZyAKATeAK0yHIAo1Fs0UCx4yHcCkXQn9jspLO/3Ykqq3FirPvh3tXoCIbBp0xsR1R1wwJwTxYooAXZNqFYedo2h0rzvPzT77FNVYNFNUy8jJPw3AKaZzmFbtSu6Tl/6TCVtrP/3B07itsN0LEJHNg06ftPbIn7Jw7qS+5bwqIEWlIwDcYDoEUSixaKZo96DpAHbR5HAlvpF+/mkr1IrtjXXfd+iy2VsOO3XSmiGXzA52tliSVqLKTWcgCpG/uPPcPNmVohaLZopaGTn5FwIYazqH3czoM+XULxPrPHXVX83syOO3DpwyefXQy1g4d1B6CapNZyAKkf4AbjEdgihUWDRTNLvXdAC7Kkh1n/hOj4z+VZXvzejIpbe3DZg0edVRV7Bw7oD0YtVoOgNRCN3uznN3Nx2CKBRYNFNUysjJPwf6jG5qwfak9KNf6j/xmLKqt2cpT3VJux+fPmFy4bArZ4UgWlTrV6a436Vo1h3AraZDEIUCd94Urf5kOkAkqHSlpE1PP2fC9tpPlnqa9mxs7+N3pJ045cfMq2aFIFrU6lmBBNMZiELsN+48d6LpEETB5jIdgCjYMnLyxwKYbDpHpGh0xHV5Le3c08/eM+urhV9+3W3dzg29UpK6485Lnz9k3iVrv8SM5W8AABLiknDZSbcB/U+Ysre2Yt5/5jw5YV9TE27p3QenpaQAAG7athX39OuHvi6ORNWsay1STGcgCrG+AH4O4DnTQYiCiS3NFI3YytxeIvJp35NPS8w8etvUyRd929JsvVLScNv5T+COS57DWcf9HK/PeRwA8GXFvgmZR0xZ8/rhh+PFEt3T4+vKChydkMiC2UdCA3qZzkAUBv/nznOL6RBEwcSimaJKRk7+EAAXms4RqXaMuPzYhX0GdqmtL6n0d+ntI/oPR5cE3VA6uN/RKKvUQw47HS7Upx5x1NIhl88TARqVwkulpbi2Z8/wPoEIIAp9HB6eDEhR72gAZ5kOQRRMLJop2vwe3K47ZWfXQVnV8cmJ5VXvzWjt0tvzV32KowfpEf1GDzkFhVuX4qElb06YPOKy718vK8VPuqUiycG3wpcAjl77sNt0DqIw+J3pAETBxD7NFDUycvL7ArjadI5IVLPhW5R89R/A40GXYSfC44xzTU8/7cTLdn40t3/CGcfu2leW9sqsv2Lr3nU4d+y1GNR7KBas+hQ3nHkvHv/wVtTUVeLcMddgxOCJqK6rGJH77ZsN7wxMi7t75w7sa/Lg6p49MTIpyfTTtI3+papkT3dJN52DKMROc+e53QVTCwpMByEKBjYDUTT5LQCesd1OytOEkhnPou8l9yL9+mdQvW4RVGMDGhzxKa+mnX3a6sZvChIcZasvmXAzThlxCfZVFeO1OY/hl2feh1VbluKEo87A7y/4J776/i0AwMtfPwL34ElxL3U9ZvXRiYl4oH9/PLmHV472llaCStMZiMKErc0UNVg0U1TIyMnvAuA3pnNEovoda+Dqnoa47v0hzjh0OXIsPPX6onVKHM6P+51yRkG3fTvSU+vm1zfUYuGaL3DVyX9Gv+6HwelwoaGxDo1NDRAR7CzdhKJdhbhs4i1oSBk4bHXfcWtEgLpDu0fHtAHFqs50BqIwucKd5+5vOgRRMLB7BkWLywHwrLMOaKwohqtbHwDAno/+ipr1S6Hqa7D16alInXgl4GnEl8CU3Uf1XLZy06yK+sbalDfn/l0/WAHdu/bGojUzcMEJN+DFrx7EKSMuQXxcIkYPOQX/+fzuo86pLKm+s2fPLgafou30L4UynYEoTOIB3AzgLtNBiDqLRTNFi1+aDhAN+pz/J1SunIn6HWvQ8/QbD7pvIzDKMWx82YnVO1dfMvHhwSLOeO/7q+sqkJLUHZOG/wSvzX4M1XUVuHDcjTii//Au3cvWzsbyJzl2tqX3PsVx+CiW3OjOcz9YMLWgxnQQos5g9wyKeBk5+ccCOMF0jkjlSumFxn0H+hw3VeyFs6v/Rvu6hG7df+yVefjumo++Up7qYu/7Pv32ZZw56kosXTcTh/U5CldO+SM+XqIvkFLWfejkb0f9bo4CW1gBILUKyaYzEIVRLwBTTYcg6iwWzRQNbjAdIJLFpx2FxtLtaCjbCdXUgKrCOUga0vJvkEZnQuLLaWecvq7h66Wext3rAWB3+VaUVxVjaPoI1DfWQqz/Ghrr9z+uPPXISd+O+sM3LJyBpDp0N52BKMx+ZToAUWeJUjH//UURLCMnPwnAdoBFSGfUrF+Ckq/+CygPurpPR+qJl6Fi2f8AACmjzkFTZSl25N2mTxAUBxxxiUi//llMqvph5pjGtNS82a8ff97Ya9E3dSAqakrxn8/vRk19FbJHX41RR0w6aF0p+zZ9M/q7v04UIGavFqaA6sv+7GI/7xDy1Huw8eGNUI0Kqkmh25hu6HdhP+x6dxf2LdsHEYGzmxMDrx+IuB4H95ap21GHLc9s2X+7fk89+l7YF73P7I2db+1ExYoKJA1KwsBfDgQAlM4rRVNVE3qf0TuszzECjSiYWrDCdAiijmLRTBEtIyf/KgB5pnPEsqGV65aeXVlTkZA49uS2PialYvM3o7/960SBitnC+ZrbnOVVSZJqOke0UkrBU+eBM9EJ1aiw4aENSLsiDQkDEuBMcgIAimcUo3ZbLQZcPaDl5XgUVt+2GkfcfQScXZzY9OQmHHHHEdjyry3ok90H8f3isemJTcj4fQbEFbObc1s9VjC14A+mQxB1FLtnUKTjCYCGre06ZPRrPfoPqqye8bm/S2/7U5Ey6KQlo3PmKUjMjkXXtxwcvDqERATORF0cqybd2gzB/oIZADx1Hoi0XuhW/liJ+L7xiO8dDwh0y7VSUA0K4hTs/XQvep3eiwVz21zpznM7A89GZE8smiliZeTkHw1ggukcBOxN6HPk9H7Hjy6u+eRzpeoq2vKYyq4DJy4e/ef5sVo4p5WoctMZop3yKKz7yzqsumUVug7vii5H6h4xu97ZhVW/W4WyBWXoe2HfVpdRvqgcqeP0AQFnkhPdRnfD+rvXI653HBxdHKjZUINux3UL+XOJEv0BnGE6BFFHsWimSMYTAG2kxpnUKy/t5FM31n8119NUvq0tj6nqOmDiojF3LlCQplDns5v0YnD4rRATh2DI/UMw7PFhqNlQg9qttQCAfhf3Q+bjmeg+vjuKvypu8fGeRg8qllUgdcyBXjR9zumDIfcPQdrP0rD7vd3o+9O+KJldgs1Pb8buj3aH/DlFAY6iQRGLRTNFpIyc/DgAvzCdgw7mEWf8u/1OPvtbfP9jU8PmlW15THVy2oRFY+5aFGuFc3qJajSdIVY4k51IzkxGZcHBVy9PHZeKfUv3tfi4yhWVSDw8Ea7UQy9pULNJ/+ZJ6J+AsnllGHTTINRtrUPdTl7sMYCfuPPc7MtPEYlFM0Wq06HH/iQbmtVrzOmfJZZWNNQVzG3L/NXJ/U9cOPYvizziiJlCsm+Z4v43hBr3NaKpSv8O89R7dN/ktPiDitqKZRVISEtocRnlC8vRfVx3v/ftfm83+l7YF6pRAc0djBx6XdSqRACXmg5B1BHcaVOk4k7X5n5MOWr866kpvatr5s5oy/w1XfqduGjs3UtipXDuWYEk0xmiWWN5IzY+shFr71qL9feuR9fhXdFtZDfsensX1t65FmvvWovKlZVIuzINANBQ2oCix4v2P95T50HlD5Xodvyh/ZX3fbsPSYOTENcjDs5kJ5KGJGHtXWsBAEmD+La2AbtoUETikHMUcTJy8uMB7ALHZo4IyY1Vuy/f892SHomnnCbiarlZz5JYs3fhuMX3Hu9Qnqi+1HRtHFZd9QdXpukcRIYMKZhasN50CKL2YEszRaIzwII5YlS5kvtO7zf+1C11X32pPFV7A81fm9R73MKxud95xNEQjnymxDeyexHFtKtMByBqLxbNFIkuMx2A2qfJ4Up8s/+k7OXq2+88jbvXBZq/NqnXCQtOuHeZR5z1geaNVKLQ29Wkovb5EQVwlTvPzcGtKaKwaKaIkpGTnwDgfNM5qGO+7DXmjBnx23Y21q9bEmjeusSeYxeccO/3HnFF5XAEAkivfeAYZRSrMgCMNh2CqD1YNFOkOQsAryQQwVZ0y5z4Zoojqbbu25mB5q1L7DFm/rh7C5oc0Vk49ytVpaYzEBl0rukARO3BopkiDUfNiALbk9KOmd5zYGZZ7ez/KeVpdXzm+oTuoxeccF9Bk8NVG6584ZJegsrAcxFFLRbNFFFYNFPEyMjJTwRwnukcFBwVcd3SX+w7avL2uq8/U6qu5StMAKhPSB29YNz9PzQ54qLqKnrpxezTTDFtlDvPnW46BFFbsWimSHIGgBTTISh4Gh1xya/1G3/2D02L5nmayra0Nm99fLfj54+7v7DJEV8drnyhlsbOGRTbBEC26RBEbcWimSIJd67RSMTxae8xZ3/t2rihqWFrQWuzNsSnHDd/3H2ro6Vw7r1PRfVY1ERtwP06RQwWzRRJzjYdgELnu9TMye8k1zbV1RW2eunthviUUfPGP7C2yRFfFa5sodKtCsmmMxAZdpo7zx3wokdEdsCimSJCRk7+MQAOM52DQmtzlwEj83r2OLyibtHnrc3XGJc8Yt74B9Y3OhMi+kS6pHpepIdiXjKAk02HIGoLFs0UKdjKHCPK41IPe6HPsPE76+Z8olRjiyNmNMYlHzt/3AMbG50JFeHMF0xOD/qZzkBkAxxFgyICi2aKFGeZDkDhU+9I6PZK3+PPXtW08CvlqdzT0nyNcV3c88c/UNToTGx19A27EiCxazXHaqaYx37NFBFYNJPtZeTkdwEwwXQOCi8lDucnvY/P/saxtqCpcfealuZrdHVxzxv/wJYGZ1J5OPMFS79y7DWdgciwDHee+xjTIYgCYdFMkeAkADxRJEYt6p55ygdJ5fsaGjYubmmeJlfS8PnjH9jW4Iq8wjmtREVcZqIQYBcNsj0WzRQJTjcdgMzakDxw9Evd4ntX1Rd81dI8Ta7Eo+ePe2B7g6tLWRijddqAvSrqrnRI1AHsgke2x6KZIsFppgOQeSUJPY94odfA4/bUL8pXytPob54mV2LWvPEP7GxwJUdMP+G0Evh9LkQxZqw7z+0yHYKoNSyaydYycvJ7AzjWdA6yh1pnYo+X+gw/Y33T4s+Vp9ZvtwaPMyFz3vj7d9fHJZeEO19H9C1XTtMZiGwgCcBI0yGIWsOimexuPPSlVokAAB5xxr3fe0T2QseqxZ6m0s1+53EmDJs/7oG99XFdi8Odr716VCDRdAYimzjRdACi1rBoJrsbbzoA2dPc7sNO/zhxz/bGxu0r/N3vccYfNX/c/SV1cSktDllnB11r0c10BiKbYNFMtsaimexunOkAZF9rkg8b93KKSqptWDvb3/0eZ/zQBePu31cX3822hXNcI3qbzkBkEyyaydZYNJNtZeTkOwGMMZ2D7G1vQs+hz/XsOby0/vtPlVLK936PM+7IBePu21cXn7rbRL5AHEAvV6OqM52DyAYOc+e5B5gOQdQSFs1kZ8cA6Go6BNlfjbNL7xf7HHnKpqZv85VqqPG93+OIO3L+uHurauO77zKRL5De+2DLgp7IALY2k22xaCY7Y9cMarMmcSa83Xv4uUulcI7HU3lIEaoccYMXjLu3ujah+04T+VrTv5SX0iaysGgm22LRTHbGkwCp3WZ1H3rmpwk71zU17V3te59yuAYvOOHeupqEnjtMZGtJejEqTWcgsgkWzWRbLJrJztjSTB3yY/KAE1/tWuupa9iy0Pc+5XAdvvCEe+prEntuN5HNn/QS1WA6A5FNjHLnuTkMI9kSi2aypYyc/J4AjjKdgyLXroReWc93T8oob1g9w/c+5XAdvnBsblNNYu+tJrL56s/OGUTN4gCMNh2CyB8WzWRXY8GLmlAnVcUl93++V/rErY0Fh1x6Wzmchy0cezeqk8wXzr33qTjTGYhshF00yJZYNJNd8dLZFBRNDlfS672OPOd7+XGG8tSWed+nHM6Bi8bcLdVJff1eWTBculVzlBgiLyNNByDyh0Uz2dXRpgNQFBGRGd2PPHtG/NYVnqayIu+7lMM5YOHYu1xVSf02GUqHxHr0MLVuIhvKNB2AyB8WzWRXw00HoOjzfdcBk95IrqxoaNy9/KA7xJm+aOxd8VVdzBTOTg/6mlgvkU0Nc+e52T2PbIdFM9lORk6+gC0NFCLbEnu5n0919K5q3DzroDvEkbZozF0JlV3SNoY7kwAJ3apUcbjXS2RTXQAMMh2CyBeLZrKjQeCVACmEKuKSB/63Z+ronU1rDr70tjj6Lx5zR5fK5PQN4c7UrwwsmokOYMMJ2Q6LZrIjds2gkGtwxHd9uefAMwux5lOlGqr33yGOfotH/7lrRfKA9eHMk16iysO5PiKbY9FMtsOimeyIJwFSeIg48nsMOmdW3NbFHk/VrgPTHX2XjM7pVtH1sHXhipJerGrDtS6iCMCimWyHRTPZEYtmCqulXftPeSepfHtjU2nh/oni6LPk+D9135cyaG04MqSVoCkc6yGKEFmmAxD5YtFMdsTuGRR2m5J6jHqxW2OX2qadC/ZPFEfvpcf9sWd5SsbqUK+/b7lyhnodRBGELc1kOyyayY7YwkBGlMV1Pfxf3ZOyips2fbF/ojh6fXvcH/qUdRu8KpTr7l6JpFAunyjC9HPnububDkHkjUUz2UpGTn5fACmmc1DsanDGd3+xZ+9T1qoN/1OqqQEAINLzu1G/71/W7YjCAA/vsORapIZq2UQRig0oZCssmsluBpoOQKTE4fqgR9o58+K2zfao2lIAgEj370b9Lq00dciPoVhnfCN6h2K5RBGMXTTIVlg0k90cZjoAUbMFXfuc9kFi6bomT6W+4IlI92UjbxtQ2n3oD8FelwA94ho5ggaRl2GmAxB5Y9FMdsOWZrKV9Undx0zvWuupayr9DgAgkrpsxK0DS7oPWxnsdfUpx67AcxHFDF4VkGyFRTPZDYtmsp2S+OQj/93dkVHu2TULACCSunzEbweV9MgsCOZ6+peosmAujyjCpZsOQOSNRTPZDYtmsqU6Z3zP53okT9iktn2mlPJApNvyY2/OKO6RtSJY60gvQVWwlkUUBVg0k62waCa7YZ9msi2POOPe6tHzrCWu7V95VEMVRFK+P/amI/b2HP59MJafXqwagrEcoiiRZjoAkTcWzWQ3bGkm25ud0vP0TxJLV3g8tTsg0nWF+9dD9vRyL+/scvuXdT4bURTp6s5zdzMdgqgZi2aymwGmAxC1xeqklPEvd63e1+Cp/BEiyQXH/Oqo3b1HLOvMMnvtU/HBykcUJdhFg2yDRTPZRkZOfh8AiaZzELXV7vikYf9Jbepd5SmbD5EuK4ffkLm798jvOrq8btXoGsx8RFGgv+kARM1YNJOdcOdIEafaGd/3X91dx+1Qe2ZAJGnl8OuzdvU57tuOLCuxHj2DnY8owvGiP2QbLJrJTrqbDkDUER6HM/GVHl1PX+7c/YUHHtcPR187fFff45e2dzkOhb5QSoUiI1GEYtFMtsGimewk1XQAos6YkZJyxhcJZYs9aKj6Iesa945+Y5e05/ECxHWvwt5Q5SOKQCyayTZYNJOd8CxpingFXbpMeD25emcj6rYVZl41Ykf/cYvb8/h+pSyaibywaCbbYNFMdsKWZooK2+MThv83pT6pFjUrC4f9fOT2/uPbXDinlaiKUGYjijAsmsk2WDSTnbBopqhR6YpLeybVk7lXKuetGnblqG1pExe25XEDSlRtqLMRRZBepgMQNWPRTHbC7hkUVZoczi4vpjqnFDr3zV419LJRW9MnBSyc00rgCUc2ogiRZDoAUTOX6QBEXtjSTNFHRD7pFn/ajuqKOWrIxccqcSw4bNus8S3N3qdccb9MdAAv+EO2wZZmshO2NFPU+rZL/KS3u1ZvWjXkggGbB54yv6X5uleyZY3IC4tmsg0WzWQnbGmmqLY53jXiuW618sOR56VsOuy0ef7mSa7j54DIC4tmsg0WzWQnbGmmqLfP6Trs2dSGjO+OPAubDjv9kMI5rhF9TOQisikWzWQbLJrJTuJMByAKhwaHI+U/3dS4GUPPqC0adOZc7/sESI1vUNWmshHZDItmsg0WzWQnYjoAUdg4xPluNzn1lWGnNm4YdPoc77v6lmG3qVhENsOimWyDRTPZCYtmijnzkh1THht+etcNA6fMap7Wv1SVmUtEZCssmsk2WDSTnbBoppi0IcFx3F0jsg9fnzbuKwBIL0GV6UxENsGimWyDRTPZCYtmilmlcTL4d2MuOn5NX/dX6cWqwXQeIptg0Uy2waKZ7IRFM8W0eod0v2381Mnr0geVQLFwJgKLZrIRFs1ERDbSRWpqH01dNO7Trdt3j66pnQPFkTQopjndeW7WKmQL3BDJTtjSTDHvv3GPfesST/rAxqYBL+7cPWnO5m21p1dVzxalSk1nIzKEl5YnW2DRTHbCopli2mhZXTje8eNE72k9PJ6ej+/eO3nBpq1xl+6rmO1QaoepfEQGeAqmFtSbDkEEsGgme2HRTDHLAU9TXvwjEIHT3/3JSnX9S3Hp5CVFW3r9urR8bpxSG8OdkcgAdk8i22DRTHbSaDoAkSn3uF6amyy1WYHmiwfif1NWPnFp0ZbD79xbsrCLx/NjOPIRGcLhF8k2WDSTnVSaDkBkwgDs2XGV84vj2/MYB+C4vKJy3KJNW49+fNee73o2NS0LVT4ig1g0k22waCY7qTAdgMiENxPu3yKCrh19/OnVNcfN3rxt1Is7dv14WEPDQijlCWY+IoNYNJNtsGgmO2FLM8Wcnzm/WjxQ9o4NxrJG19Yd/b+tO8a9u23npqy6+rlQiidQUaRj0Uy2waKZ7IQtzRRTklFTcb/rxcOCvdyjGhoGv7V958QvtmwvHldTMxtK8QcpRSoWzWQbLJrJTlg0U0x5Pv5vy1ziSQvV8tOamtL+u3PP5G82b2s4q7JqtihVHKp1EYUIi2ayDRbNZCcsmilmjJXCH0+QwomB5+y87h5Pj0f3FE9etGlr0s/KK+Y4ldoejvUSBQGLZrINFs1kJzyETDHBAU/Ti/F/FZHw7oOTlOpyR0nppCVFW/rcXFI2L96j1odz/UQdwKKZbINFM9kJW5opJtzrmj43WeoCjskcKnFA3K/K901YumnLEffsLV6c7PH8YCoLUQAsmsk2WDSTnbBopqg3UPZs/7nzy3aNyRwqAsjFFVVjF27aOvwfu/Z837uxaanpTEQ+WDSTbbhMByDyss90ANMa9+3B3vzH0VRZChEHuo48E91G/wR7PnwEDSVbAQCe2io4EpORfs0/2/RYACid9SJqNnyL+L6D0fvc3wMAKlfOhKe2Yv88FB5vxt+3VQRBGWIumE6urhlxcvU2LE+IX3VXn16lm1yuEyDChhUyjY0pZBssmslOdpoOYJzDiR4nX4eE/kPgqavGjrzbkJgxCn1+cvv+WUpmPgdHQnKbH+tK6YW6bYVIv/Yp7Pn4UdTvKYKrexqqVn6JvpfcF8YnR1c6v1w0QIpPMJ2jNSPr6jM/2boDG+Jcm+7s02vzyvj4sRBJMJ2LYhZPWiXbYCsC2UnM7xxdXXsiof8QAIAjoQvieh2GpooDo4QppVC9ai6Ssya147EC1dQIpRRUYz3E4cS+xe8h5fjzIU7+bg6XZNRU3OeaPsh0jrY6oqHx8Ne37zrpyy3byyZU18yCUmzxIxO2mg5A1IxFM9nJbgANpkPYRWP5LtTv2oCE9GH7p9Vt/QHO5O6I6zmgzY91JHRBl2EnYsf0W+BK7QdJSEb9jjXoMnRcqJ8CeXkh/tFlzhCOyRwq/Zqa+v1r154pczdv9WTrsZ73ms5EMWWb6QBEzUQpZToD0X4ZOfmbAQT9CmmRxlNfg12v5SB1/GXoMuzE/dOLP38acT3S0G3sT9v92P3L+PQfSDkuG3U716F24zLE9c1A9xMvD8nzIO0E+fHHN+IfyAz3EHOhUCtS888eqUte7ZZyRJPIQNN5KOp1LZhawJMByRYifgdOUSfmWxVUUyP2vP8Qko+eclDRqzxNqF6zAF0yD+2aEeixzep36WF5XT0GoGrlTPS5IAcNezahoSTmX/aQ0WMyP+qMhoIZABKVSvpjSdmkpUVb+t9WUjY/weNZazoTRa0yFsxkJ1GxE6eoEtP9mpVSKP7074jrdRi6jb3woPtqi5YjrtdAuLr1bvdjm5V98wpSJ14JeBoB5dETxQHVWBfU50EH3O96YW4XqRsWeM7I4gJc15XvO3HJpq1D7ttTvCSlyVNgOhNFHfZnJlth0Ux2E9NNnnXbfkTVD1+jdvMKbH/xt9j+4m9Rs34JAKCqcM4hJwA2VhRj19v3BHwsAFSvWYD4/kPhSukFR2JXJKRnYvvzNwECxPc9InxPMoYcJru3XeGcOdp0jlASQC6srBozf/NW99M7d3/ft7GRYz1TsLBoJlthn2aylYyc/NsBTDOdgygY5ifcvDhdSmw3JnOoFcTHr7mzT6+9G+NcJ0DEaToPRaznCqYW3GA6BFEztjST3cR09wyKHr9wfrEwFgtmAHDX1x/10bYdJ368dce2Y2vrvoFStaYzUURiSzPZCotmspuY7p5B0aErqvfluvIyTOcwLaOxcdCrO3adNHPLtopJeqznmL/qJ7ULi2ayFRbNZDdFpgMQddaL8Y8ud4rqbzqHXfRp8vR5eteeKfM2b1U/qaicLUrtMZ2JIgKLZrIVFs1kN0UA6k2HIOqocY4ffhgtqyeazmFH3Twq9YG9JZOXbNqScnXZvm9cSm02nYlsjUUz2QqLZrKVomnZHgDrTecg6ggnmhpfiHvUFS1jModKgkLi70vLTlpatGXAH4pL5yd6PKtNZyLbUQA2mQ5B5I07drKjNaYDEHXEA64X5nWR+qgbkzlUnIBz6r6KE5ds2jrsoT17l6Y2Na0wnYlso6hgakGl6RBE3lg00yFE5DkROdr6d5GI9Lb+Ha4dGItmijiDZNfWy51fjzGdI1KdV1k9eu7mbcf+a+fugv6NjUvA8VBjHS+WQ7bDopkOoZS6Xin1o8EIqwyum6hD3oy/f4cIupjOEekm1NS6Z2zZPuaN7bvWHVlfPw9KNZrOREawaCbbYdEcw0QkQ0RWiUieiKwQkXdEpIuIzBKRFq9iJiJpIjJHRJaLyEoROSnI0X4I8vKIQmqq8/OFaVLCVuYgGl5fP/SDbTsn5G/dsXNUbe0cKFVjOhOFFbvqkO2waKZhAP6jlDoWwD4Av2nDY64A8LlSaiSAEQCWBzmTyVZuonbpiup9d7teGmw6R7Qa1Ng48KUduyfN2ryt6uSq6llQqtx0JgoLtjST7bBopi1KqXnWv18B0JahspYAuEZEcgG4lVIVwQxUNC27AsCWYC6TKFSmx/91uVNUP9M5ol0vj6f3P3bvnbJg01bHTysqZzuU2mU6E4VMHYC1pkMQ+WLRTL4n2wQ8+UYpNQfAJOir970sIleFIBe7aJDtTXCsXHm8rOGYzGHUVamUe/eWTF5StKX7DWXl37iU4rBk0aewYGoB+7KT7bBopkEiMt76988AzA30ABE5HMBupdR/ATwP4LgQ5OKhObI1J5oan4v7WzzHZDYjHki4pbT8pG+Lthx2e3HpgiSPhycQRw/u/8mWuLOnQgBTRWQFgJ4Anm3DY6YAWC4iywBcBODvIci1OATLJAqah1zPz0uS+qNM54h1DsDx830V4xdv2pr5yO6933ZvalpuOhN1Gk8CJFtymQ5AxnmUUjf6TJvS/A+lVIbXv7ta/88DkBfiXItCvHyiDjtcdm691DmLo2XYzDlV1cefU1WNRYkJP9zdu1fVdpdzDETEdC5qN7Y0ky2xpZlsqWha9hYAO0znIPLnzfj7d3JMZvs6obZu+Odbt499e/vODUfV1c+DUg2mM1G7sGgmW2LRHMOUUkVKqWNM52gFu2iQ7Vzr/HRBfyltcRxzso/M+oYj392+c8KnW7fvHl1TOwdKVZvORAGVFEwt2G46BJE/LJrJzthFg2wlBVXld7peOdJ0DmqfgY1NA17cuXvS7M3bak6rqp4lSpWazkQt4n6fbItFM9kZW5rJVvLiH1nhFNXXdA7qmJ4eT68n9FjPcZfuq5jtUIpdwOxntukARC1h0Ux2tgSAx3QIIkCPyTxK1nFM5iiQrFTXvxSXTl5StKXXjaXl38QptdF0JtpvjukARC0RpQJey4LImIyc/B8AHG06B8U2FxobCxKu35gk9UNNZ6Hg8wCet1K6Ln6iZ/du1Q4H9zfmVAPoXjC1gCduki2xpZnsjv3byLiHXc/NY8EcvRyA4/KKynGLNm09+rFde5b1bGpaZjpTjJrPgpnsjEUz2d1C0wEotmXIji0XO+eMNZ2DwuOM6ppRszdvG/XCjl0/DmxoWAil2EUsfNifmWyNRTPZ3UzTASi2vRl//y4RJJnOQeE1prbu6E+37hj37radm7Lq6udCqXrTmWIAi2ayNRbNZGtF07LXAeBJOmTEdc7/LegnZRyTOYYd1dAw+K3tOyd+vnV78Qk1tbOhVKXpTFGqFhwxiWyORTNFghmmA1Ds6YbK8jtcrw4xnYPsIb2xKe25nbsnf7N5W8NZlVWzRali05mizMKCqQV1pkMQtYZFM0UCFs0Udi/pMZn7mM5B9tLd4+nx6J7iyYs2bU36WXnFHKdSvHpdcLBrBtkei2aKBDPB8ZopjE5yrCgYIes5JjO1KEmpLneUlE5aUrSlz02lZfPiPWq96UwRjuMzk+1xnGaKCBk5+YsBjDGdg6KfC40NKxOuK0qUBg4xR22mAPVuSvKSv/XskVzlcAw3nSfC1EOPz1xjOghRa9jSTJGCXTQoLB6J++98FszUXgLIxRVVYxdu2jr8yV17lvdubPrWdKYIsogFM0UCFs0UKb4wHYCi32DZvvmnjm84JjN1yqnVNSO/3rLt+Je371x1eEPDAo71HNCHpgMQtQWLZooUCwBUmQ5B0e3N+Pv3cExmCpaRdfWZn2zdMf7DbTu2DK+r+4ZjPbfofdMBiNqCRTNFhKJp2fUAZpnOQdHrl85P5veV8uNN56Doc0RD4+FvbN910owt20tOrK6ZDaUqTGeykRUFUws2mA5B1BYsmimSfGA6AEWnVFSW3e56nf2YKaT6NzX1//euPZPnbt7qya6smiVK7TWdyQbYykwRg0UzRZL3ATSaDkHR56X4aQUck5nCJdWjUqftKZ6yeNPW5F+U75vjVGqr6UwGvWc6AFFbccg5iigZOflfAjjVdA6KHlMcy1e8GPdXtwjEdBaKTY1AY15qt0XPdu/Wt87hiKUjHhsKphYcaToEUVuxpZkizTumA1D0cKGx4V9xTySzYCaTXIDruvJ9E5Zs2jrkvj3FS1KaPAWmM4UJu2ZQRGHRTJHmPfDqgBQkj8b9e36iNLCli2xBALmwsmrM/M1b3U/t3L2ib2PjUtOZQoxFM0UUFs0UUYqmZe8G8I3pHBT5jpDtmy5wzDvBdA4ifybX1B771Zbto1/dvnN1Rn3DfCjVZDpTkO2CHkqUKGKwaKZIxC4a1Glvxt+/VwSJpnMQtebYuvphH2/bceLHW3dsO7a27hsoVWs6U5B8WDC1gEcNKaKwaKZI9C4AnsFKHfYr58fz+nBMZoogGY2Ng17dseukr7Zs33eSHut5n+lMncSuGRRxOHoGRaSMnPy5ACaYzkGRpzsqSr9LuLHJIaq36SxEHbXPIeWP9Oyx7OOuycOVSKQNl1gOoG/B1AJeIZEiCluaKVK9ZToARaaX46f9wIKZIl03j0p9cG/JlCWbtqRcXbbvG5dSm01naoc3WTBTJGLRTJHqVQDc6VK7nOxY9v0xspFHKChqJCgk/r607KSlRVsG/K6kdH6ix7PGdKY2eM50AKKOYPcMilgZOflvArjUdA6KDHForF+ZcN2WBA4xR1Hu465dlk7r2SNun9M5wnQWP74vmFow0nQIoo5gSzNFsudNB6DI8be4f81nwUyx4LzK6tHzNm8b8ezO3Sv6NzYugb1ax7jfpojFopki2ZcANpkOQfY3VLYWne+YP850DqJwmlhTe+yMLdvHvLF917oj6+vnQ6lGw5FqAbxiOANRh7FopohVNC3bA+BF0znI/l6Pf6CEYzJTrBpeXz/0g207T8zfumPnqNraOVCqxlCUdwumFpQaWjdRp7Fopkj3InhZbWrFr50fzust+44znYPItEGNjQNf2rF70tdbtlVOqaqeDaXKwxyBJwBSROOJgBTxMnLyPwNwpukcZD8ck5moZZUiFY/26vHtB12Tszwi/UK8urUFUwuOCvE6iEKKLc0UDXhiCfn1SvzDK1kwE/nXVamUe/eWTFlStKX79WXl37iUCuU5Ii+EcNlEYcGimaLBhwD2mg5B9nKq49vlxziKTjKdg8ju4oGEW0vLT/q2aMthtxeXLkjyeFYFeRWNAKYHeZlEYcfuGRQVMnLyHwHwJ9M5yB70mMzXbk2QxiNMZyGKRP9L7vLtw716OMuczpFBWNyHBVMLLgjCcoiMYkszRYt/AmgwHYLs4bG4ZxewYCbquHOqqo//ZvO2kf/dsWtlekPj4k6O9fzfoAUjMohFM0WFomnZWwG8aToHmTdUthad51jAMZmJgmBcbd0xn2/dPvbt7Ts3HFVXPxdKtbdxYi2AT0ORjSjcWDRTNHnMdAAy7434+0tFkGA6B1E0yaxvOPLd7Tsnfrp1++7RNbVzoFR1Gx/6eMHUAg4LSlGBRTNFjaJp2csBfGU6B5lzs/P9eb2kYpTpHETRamBj04AXd+6eNHvztprTqqpni1Jlrcy+BzwBkKIIi2aKNmxtjlE9sK/kd653Mk3nIIoFPT2eXk/s3jt5waatrkv2Vcx2KLXDz2xPFUwtqA17OKIQ4egZFHUycvJXAhhuOgeFV378n+cOd2yaaDoHUSyqB+r/2z118fPduw1oEBkMoBrAoIKpBcWmsxEFC1uaKRo9bjoAhdepjm+Xs2AmMiceiL+prHzi0qIth9+5t2Th4Q0NT7BgpmjDlmaKOhk5+fEANgHobzoLhV48GuoKEq7bniCNg01nISIA+mImQ5FbXmQ6CFEwsaWZok7RtOx66HGbKQY8EffMQhbMRLbyKgtmikYsmilaPQWAhwaj3DDZvPEcxyKOyUxkHx4AD5sOQRQKLJopKhVNy94H4FHTOSi0Xo9/sJxjMhPZyrvILV9tOgRRKLBopmj2TwA7TYeg0Pit8715PaVipOkcRLSfAvCA6RBEocKimaJW0bTsavAwYVTqifLi/3O9m2U6BxEd5DXklq8wHYIoVFg0U7T7N4AtpkNQcL0a/9Aqh6iepnMQ0X71AP5iOgRRKLFopqhWNC27DsD9pnNQ8JzhWLIsy7FlgukcRHSQfyO3fKPpEEShxKKZYsGLANabDkGdF4+Guqfi/tnddA4iOkgl2JeZYgCLZop6RdOyGwHkms5Bnfdk3NML4zkmM5HdPIbc8t2mQxCFGotmihWvAfjRdAjquEzZvOFsx+LxpnMQ0UF2A/ib6RBE4cCimWJC0bRsD4A/ms5BHaXU6/EPVIgg3nQSIjrIA8gtrzQdgigcWDRTzCialv0/AP8znYPa7zbXu/N6SOUI0zmI6CAboUcoIooJLJop1twGPTQSRYheKN97i/O94aZzENEh7kRuOfenFDNYNFNMKZqWvRbAk6ZzUNu9Gv/Qaoegh+kcRHSQWcgtf910CKJwYtFMseh+ANtNh6DAznIs+i6TYzIT2U0DgJtMhyAKNxbNFHOKpmVXArjddA5qXQLqa/8R9zSv+kdkP08it5yjEVHMYdFMMaloWvYrAOabzkEt+3vcU4vipTHDdA4iOshWAPeaDkFkAotmimW/BeAxHYIOlSWb1p/pWMoxmYns5/+QW15lOgSRCSyaKWYVTcv+DsDzpnOQL6Vej3+gkmMyE9nO58gtf8d0CCJTWDRTrMuBvqIV2cT/ud6Z212qOCYzkb3UAbjZdAgik1g0U0wrmpZdAt1Ng2ygN8r2/Nb5vtt0DiI6xF+RW77OdAgik1g0U8wrmpb9FoAPTOcg4LX4B9c6BN1N5yCig6wF8LDpEESmsWgm0n4DoMx0iFh2jmPRd0c5tp1oOgcRHaQJwFTklteYDkJkGotmIgBF07J3APi96RyxKgH1tU/GPdXLdA4iOsTfkFu+wHQIIjtg0UxkKZqW/QKAT03niEX/jPvnwnhpOtx0jmi0pdyDk/OqkPV0JYY/U4m/L6zbf98/F9Vj2FN6+p9m1Pp9/N8X1uGYZ/Q8T3o99vYZtTj22Upc9f6BBsiXv68/aPkU8VYCuNt0CCK7cJkOQGQzN0B/UXQ3nCNmHC1F6093fMtLZYeIywE8dkYijktzoqJO4fj/VOH0I13YVanw4eoGrLgxGQkuwe6qQ4csX7m7Cf/9rgGLb0hGvBM465VqZA91oW+yA/O3NmHFr7viyveqUbCrCUN6OjD9+wZ8dmUXA8+SQqABwC+QW15vOgiRXbClmchL0bTsbQBuNZ0jdij1WvyDVSKIM50kWqWlOHBcmhMAkJIgyOrjwLZ9Cs8urUfOxAQkuAQA0Df50K+Dwj0ejBvoRJc4gcshmHy4C++vaoRDgPomBaUUahqAOCfw6Px63DI2HnFOCevzo5C5H7nly02HILITFs1EPoqmZb8E4EPTOWLBH1xvze0uVceazhEriso8WLajCScMdGJNsQffbGrECc9VYvL0KizZ1nTI/Mf0dWDOpiYUV3tQ3aDwv3WN2FLuQUqC4KKsOIz6dxUGd3cgNUGwZHsTfpLJ3z5RYgk4WgbRIdg9g8i/6wGMBjDAdJBo1Rtle37j/JBjModJZb3CRW9V48mzEtEtQdDoAUprgYXXJWPJdg8ufacaG27pCpEDLcVZfZy4fUI8Tn+5Gl3jBSP6OeBy6Pv/NCEBf5qQAAC4/qMa3DclAc99V48v1jfi2H5O3DUpwcjzpE6rBXAVcssbTQchshu2NBP5UTQtey+AK6CHW6IQeD3+gTUckzk8Gpp0wXylOw4/zdKtwQO7CX6a5YKIYOwAJxwC7K1Whzz2uuPi8d2vumLONcnomSQY2uvgr41lO/RH5KheDrz0fQPeuqQLVu5uwtpifnQi1B3ILV9lOgSRHbFoJmpB0bTsOQDuM50jGp3rWPDtUMd2nvwXBkopXPdRLbJ6O/G78Qdafy/IjMPMjboxcU1xE+qbgN5dDu2P3HyC4OZyD94rbMTPjjm4C8Zfvq7DfScnoMEDNFk1t0OA6oYQPSEKpf8BeNJ0CCK7YvcMotY9AGAygFNMB4kWiaireSLumT6mc8SKeVua8PKKBrj7OjDyX5UAgIdOTcC1o+Jw7Ye1OOaZSsQ7gbwLkiAi2F7hwfUf1eJ/1igYF71Vg+JqhTgn8PQ5ieiRdKCw/mBVA8akO5Geottfxg90wv1sJY7t58CI/s7wP1nqjM3Qo2UceriBiAAAohQ/H0StycjJ7w/gewB9TWeJBs/F/W32ac7vJpvOQUT7NQA4Cbnli0wHIbIzds8gCqBoWvZOAD8HwF+YnTRcNq471fEdL5VNZC9/YMFMFBiLZqI2KJqWPQPANNM5IptSr8U/WM0xmYls5R3klv/DdAiiSMCimajt7gYwz3SISPUn15tzU6WaYzIT2cdaANeZDkEUKdinmagdMnLyBwBYCqC/6SyRpC9K9yxKuCleBKmmsxARAKAGwDjklq8wHYQoUrClmagdrMtsXwCgznCUiPJa/ANrWTAT2crNLJiJ2odFM1E7FU3LXgTgBtM5IsV5jvlLhzh28OQ/Ivt4FrnlL5gOQRRpWDQTdUDRtOyXAfzVdA67S0RdzeNxz3KoPiL7+ALALaZDEEUiFs1EHfdnAB+bDmFnz8T9fXGcNA0ynYOIAAA/ArgUueWNpoMQRSIWzUQdVDQt2wPgSgArTWexo2Nl/dqTHct5qWwie9gD4FzklpebDkIUqVg0E3VC0bTsCgDnA9hrOou9KPVK/MO1InCZTkJEqANwAXLLN5oOQhTJWDQTdVLRtOyNAC6GvhQtAbjd9cbcblLtNp2DiAAA1yK3fL7pEESRjkUzURAUTcueDT2iRswPfN4PJbtvdH7Mi5gQ2cO9yC1/zXQIomjAopkoSIqmZecB+KPpHKa9Hv/Aeo7JTGQLryO3PNd0CKJowaKZKIiKpmU/BuAR0zlMucAxd+kRjp3jTecgIswAcLXpEETRhJfRJgqBjJz8/wK43nSOcEpCXfWKhOtL4qRpoOksRDFuHoAzkFtebToIUTRhSzNRaNwI4F3TIcLpmbgnl7BgJjJuGYBsFsxEwceimSgEiqZlN0GP4fyV6SzhMELWrZni+J5jMhOZtQrAmRyLmSg0WDQThUjRtGw9NiqwxHCUkBJ4PC/HP1zPMZmJjCoCcDpyy/eYDkIUrVg0E4VQ0bTsSgDnQLcARaU/u16f201qjjGdgyiG7QBwGnLLt5oOQhTNeCIgURhk5OSnQXfVyDKdJZj6o2TXgoSbEznEHJExJQAmI7d8pekgRNGOLc1EYVA0LXsHgCkAouqL7fX4BzawYCYypgzAWSyYicKDRTNRmBRNy94N4GQAyw1HCYoLHd8sGcwxmYlM2QPgZOSWR/U5E0R2wu4ZRGGWkZPfA8DnAMaYztJRSairLki4rsQlHg4xRxR+26H7MBeaDkIUS9jSTBRmRdOySwGcBmCB6Swd9a+4J5awYCYyogjASSyYicKPRTORAUXTsvcBOAPAN6aztNdIWbd6kmMFx2QmCr810AXzBtNBiGIRi2YiQ6zh6M4CMNN0lrayxmRu5JjMRGFXAGASh5UjModFM5FBRdOyqwGcC+ADw1Ha5E7Xq3NTpGa46RxEMWYJgCnILd9lOghRLGPRTGRY0bTsGgAXAfin6SytSUPxzuucn440nYMoxsyBPumvxHQQoljH0TOIbCQjJ/93AP4GQExn8TU7/raFhzt2jzOdgyiGvA7gGuSW15kOQkRsaSaylaJp2Y8DuBRAreks3i52zl7MgpkorKYBuJIFM5F9sKWZyIYycvInAPgQQC/TWbqgtmpFwvWlHGKOKCyaAPwGueX/MR2EiA7GlmYiGyqalj0PwIkAjA8t9e+4x5eyYCYKi30AzmXBTGRPLJqJbKpoWvYaAOMBLDaVYZSsXT3RsXKiqfUTxZCNAMYjt/wz00GIyD8WzUQ2VjQtezeAKQBeDve6rTGZm0TgDPe6iWLMXABjkVv+o+kgRNQy9mkmihAZOfk3AXgCQFw41ne366U517o+mxSOdRHFsOeh+zDXmw5CRK1j0UwUQTJy8k8E8DaA9FCuJx17d8xLuKWrCFJCuR6iGFYD4Cbklr9oOggRtQ27ZxBFkKJp2fMBHA/gm1Cu5434+zezYCYKmXXQ/ZdZMBNFEBbNRBGmaFr2TgCnAPh7KJZ/qfPrxYMce04IxbKJCO8DGI3c8u9NByGi9mH3DKIIlpGTfwWA/wLoEozlJaOm8vuEG/a5xBPS7h9EMagRwJ+RW/4300GIqGPY0kwUwYqmZb8GYByAVcFY3n/iHv+WBTNR0O0AcCoLZqLIxqKZKMIVTcsuAHAcgGc6s5zRsrrwRMcPHJOZKLi+BnAccsvnmA5CRJ3D7hlEUSQjJ/9sAC8C6NeexzngaSpIuH5NstRmhSYZUcypBXAHgCeRW84vWqIowJZmoihSNC37UwBuAB+253F3u16ax4KZKGi+hW5dfoIFM1H0YEszUZTKyMm/AfpiKMmtzTcAe3bMTbiVYzITdV4jgIcB3I/c8gbTYYgouFg0E0WxjJz8oQBeATC2pXm+ib910WEcYo6os9YA+AVyyxebDkJEocHuGURRrGha9loAEwDkAjjkMr2XO2eyYCbqHAXgKQAjWTATRTe2NBPFiIyc/OHQYzqPB/aPyVzhEk+a2WREEWsjgF8it/xL00GIKPTY0kwUI4qmZf8AYCKAmwFUPBf32HcsmIk6pB7AgwCGs2Amih1saSaKQZk576X/mHDN3x2Ci01nIYowMwHchNzyoFxQiIgiB4tmoliWm5oN3R8zw3ASIrvbBeD3yC1/1XQQIjKD3TOIYllueT6Ao6GHyeIQWUSH8kBfbTOTBTNRbGNLMxFpualDATwC4ELTUYhs4lsAv0Zu+RLTQYjIPBbNRHSw3NSJAB5DK2M7E0W5TQDuAvAqr+hHRM1YNBPRoXJTBcBl0N02MsyGIQqbEuhRMZ5Gbnmd6TBEZC8smomoZbmpCQB+C+BOAN3NhiEKmVoAfwcwDbnlZYazEJFNsWgmosByU3sCuBvAbwDEGU5DFCweAHkA7kZu+VbTYYjI3lg0E1Hb5aZmAMgBcA2AeLNhiDolH0AOcstXmg5CRJGBRTMRtV9u6kAAfwJwPYAkw2mI2soD4H0ADyG3/DvTYYgosrBoJqKOy03tB+APAH4NINlwGqKWNAJ4FbrPMq/kR0QdwqKZiDovN7U3gP8DcDOAbobTEDWrBfA8gEeRW77JdBgiimwsmokoeHJTu0OPtvEbAP3NhqEYVgHgWQCPI7d8l+kwRBQdWDQTUfDlpsYBuBi6gB5vOA3Fjg0A/gXgvxw6joiCjUUzEYVWbupx0N02fgYg0XAaij4e6JEwngHwOa/gR0ShwqKZiMIjN7UX9GgbvwZwuOE0FPl2Q/dX/jf7KxNROLBoJqLwyk11AjgPwC8BnAHAaTYQRZi50K3K7yK3vN50GCKKHSyaicgcPWTdzwD8AsBxhtOQfW0G8DqAV3gxEiIyhUUzEdlDburR0MXzFQAGGU5D5hUDeBvAawDmsq8yEZnGopmI7CU3VQBMhi6gLwbHfY4l1QA+hC6UP0dueYPhPERE+7FoJiL7yk1NBHA6gPMBnAuO/RyNagB8CeBNAB8gt7zKcB4iIr9YNBNRZNAt0GOhTyI8H4DbbCDqhF0APgHwEYAZyC2vMZyHiCggFs1EFJlyUzOgi+fzAUwCEGc0D7XGA2AxgE+tv6Xso0xEkYZFMxFFvtzUbtCF82Tr7zhwKDvT1gP4BsAXAL5Abnmx4TxERJ3CopmIok9uagqACdAF9BQAowG4TEaKch4AK6CL5G+gR7vYYTYSEVFwsWgmouiXm5oM4EToIno0gFEA+hrNFNlqASxBc4EMzEduebnZSEREocWimYhiU27qAOji2fsvw2Qkm9oB4HuvvxUAViO3vNFoKiKiMGPRTETULDe1B4CR0H2ijwYwFMBRAPoZTBUuZQA2ACiALox1kZxbvtdkKCIiu2DRTEQUiO4jfRSAI6Fbowd7/R0GIMlYtrarBlAEYKPPn56WW15mKhgRUSRg0UxE1Fm6z3RfAH2sP3//7gWgC4BEAAnW/5v/2jJcXiOAegAN1v/rAVQB2At9yWnfP+/pu5FbvrvzT5SIKHaxaCYiMi031YEDBXQC9GgU3gVyA8c1JiIyi0UzEREREVEADtMBiIiIiIjsjkUzEREREVEALJqJiIiIiAJg0UxEREREFACLZiIiIiKiAFg0ExFR1BKR6SJysekcRBT5WDQTEREREQXAopmIiGxDRK4SkRUi8r2IvCwih4vIV9a0r0RkkDXfdBH5h4jMF5ENza3Joj0lIj+KSD70FRmbl32qiCwTkQIReUFEEqzpRSLykIgsEJGlInKciHwuIutF5EZrnjQRmSMiy0VkpYicZODlISKDWDQTEZEtiMhwAHcCOEUpNQLArQCeAvCSUupYAK8C+IfXQ9IATARwLoBp1rQLAQwD4AZwA4ATrWUnApgO4DKllBuAC8CvvZa1RSk1HsA31nwXAxgH4D7r/isAfK6UGglgBIDlwXnWRBQpWDQTEZFdnALgHaXUXgBQSpUAGA/gNev+l6GL5GYfKKU8SqkfAfSzpk0C8LpSqkkptR3ATGv6MAAblVJrrNt51rzNPrL+XwBgkVKqQim1B0CtiHQHsATANSKSC8CtlKoIyjMmoojBopmIiOxCAKgA83jfX+fzWH/z+Lvfn+ZleXyW6wHgUkrNgS6ytwF4WUSuCrA8IooyLJqJiMguvgJwqYj0AgAR6QlgPoDLrfuvBDA3wDLmALhcRJwikgbgZGv6KgAZIjLEuv0LALPbGkxEDgewWyn1XwDPAziurY8loujgMh2AiIgIAJRSP4jIgwBmi0gTgGUAbgHwgoj8EcAeANcEWMz70N08CgCsgVUYK6VqReQaAG+LiAu6u8W/2hFvCoA/ikgDgEoAbGkmijGiVKAjYUREREREsY3dM4iIiIiIAmDRTEREREQUAItmIiIiIqIAWDQTEREREQXAopmIiIiIKAAWzUREREREAbBoJiIiIiIKgEUzEREREVEALJqJiIiIiAJg0UxEREREFACLZiIiIiKiAFg0ExEREREFwKKZiIiIiCiA/wcHTBJqESCZu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Google Shape;201;p28"/>
          <p:cNvSpPr txBox="1"/>
          <p:nvPr/>
        </p:nvSpPr>
        <p:spPr>
          <a:xfrm>
            <a:off x="1175287" y="1465332"/>
            <a:ext cx="13172890" cy="2993753"/>
          </a:xfrm>
          <a:prstGeom prst="rect">
            <a:avLst/>
          </a:prstGeom>
          <a:noFill/>
          <a:ln>
            <a:noFill/>
          </a:ln>
        </p:spPr>
        <p:txBody>
          <a:bodyPr spcFirstLastPara="1" wrap="square" lIns="0" tIns="31100" rIns="0" bIns="0" anchor="t" anchorCtr="0">
            <a:spAutoFit/>
          </a:bodyPr>
          <a:lstStyle/>
          <a:p>
            <a:pPr marL="342900" lvl="0" indent="-342900">
              <a:lnSpc>
                <a:spcPct val="125000"/>
              </a:lnSpc>
              <a:buSzPts val="2200"/>
              <a:buFont typeface="Wingdings" panose="05000000000000000000" pitchFamily="2" charset="2"/>
              <a:buChar char="Ø"/>
            </a:pPr>
            <a:r>
              <a:rPr lang="en-US" sz="2200" b="1" dirty="0" err="1" smtClean="0">
                <a:solidFill>
                  <a:srgbClr val="4A4A45"/>
                </a:solidFill>
                <a:latin typeface="Lato"/>
                <a:ea typeface="Lato"/>
                <a:cs typeface="Lato"/>
                <a:sym typeface="Lato"/>
              </a:rPr>
              <a:t>Joblib</a:t>
            </a:r>
            <a:endParaRPr lang="en-US" sz="2200" b="1" dirty="0" smtClean="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Ø"/>
            </a:pPr>
            <a:endParaRPr lang="en-US" sz="2200" b="1" dirty="0" smtClean="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Ø"/>
            </a:pPr>
            <a:r>
              <a:rPr lang="en-US" sz="2200" b="1" dirty="0">
                <a:solidFill>
                  <a:srgbClr val="4A4A45"/>
                </a:solidFill>
                <a:latin typeface="Lato"/>
                <a:ea typeface="Lato"/>
                <a:cs typeface="Lato"/>
                <a:sym typeface="Lato"/>
              </a:rPr>
              <a:t>To run the analysis and generate predictions</a:t>
            </a:r>
            <a:r>
              <a:rPr lang="en-US" sz="2200" b="1" dirty="0" smtClean="0">
                <a:solidFill>
                  <a:srgbClr val="4A4A45"/>
                </a:solidFill>
                <a:latin typeface="Lato"/>
                <a:ea typeface="Lato"/>
                <a:cs typeface="Lato"/>
                <a:sym typeface="Lato"/>
              </a:rPr>
              <a:t>:</a:t>
            </a:r>
          </a:p>
          <a:p>
            <a:pPr lvl="0">
              <a:lnSpc>
                <a:spcPct val="125000"/>
              </a:lnSpc>
              <a:buSzPts val="2200"/>
            </a:pPr>
            <a:endParaRPr lang="en-US" sz="2200" b="1" dirty="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
            </a:pPr>
            <a:r>
              <a:rPr lang="en-US" sz="2200" dirty="0">
                <a:solidFill>
                  <a:srgbClr val="4A4A45"/>
                </a:solidFill>
                <a:latin typeface="Lato"/>
                <a:ea typeface="Lato"/>
                <a:cs typeface="Lato"/>
                <a:sym typeface="Lato"/>
              </a:rPr>
              <a:t>Ensure all setup steps are completed</a:t>
            </a:r>
            <a:r>
              <a:rPr lang="en-US" sz="2200" dirty="0" smtClean="0">
                <a:solidFill>
                  <a:srgbClr val="4A4A45"/>
                </a:solidFill>
                <a:latin typeface="Lato"/>
                <a:ea typeface="Lato"/>
                <a:cs typeface="Lato"/>
                <a:sym typeface="Lato"/>
              </a:rPr>
              <a:t>.</a:t>
            </a:r>
            <a:endParaRPr lang="en-US" sz="2200" dirty="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
            </a:pPr>
            <a:r>
              <a:rPr lang="en-US" sz="2200" dirty="0">
                <a:solidFill>
                  <a:srgbClr val="4A4A45"/>
                </a:solidFill>
                <a:latin typeface="Lato"/>
                <a:ea typeface="Lato"/>
                <a:cs typeface="Lato"/>
                <a:sym typeface="Lato"/>
              </a:rPr>
              <a:t>Open the </a:t>
            </a:r>
            <a:r>
              <a:rPr lang="en-US" sz="2200" dirty="0" smtClean="0">
                <a:solidFill>
                  <a:srgbClr val="4A4A45"/>
                </a:solidFill>
                <a:latin typeface="Lato"/>
                <a:ea typeface="Lato"/>
                <a:cs typeface="Lato"/>
                <a:sym typeface="Lato"/>
              </a:rPr>
              <a:t>notebook </a:t>
            </a:r>
            <a:r>
              <a:rPr lang="en-US" sz="2200" dirty="0">
                <a:solidFill>
                  <a:srgbClr val="4A4A45"/>
                </a:solidFill>
                <a:latin typeface="Lato"/>
                <a:ea typeface="Lato"/>
                <a:cs typeface="Lato"/>
                <a:sym typeface="Lato"/>
              </a:rPr>
              <a:t>in a </a:t>
            </a:r>
            <a:r>
              <a:rPr lang="en-US" sz="2200" dirty="0" err="1">
                <a:solidFill>
                  <a:srgbClr val="4A4A45"/>
                </a:solidFill>
                <a:latin typeface="Lato"/>
                <a:ea typeface="Lato"/>
                <a:cs typeface="Lato"/>
                <a:sym typeface="Lato"/>
              </a:rPr>
              <a:t>Jupyter</a:t>
            </a:r>
            <a:r>
              <a:rPr lang="en-US" sz="2200" dirty="0">
                <a:solidFill>
                  <a:srgbClr val="4A4A45"/>
                </a:solidFill>
                <a:latin typeface="Lato"/>
                <a:ea typeface="Lato"/>
                <a:cs typeface="Lato"/>
                <a:sym typeface="Lato"/>
              </a:rPr>
              <a:t> environment</a:t>
            </a:r>
            <a:r>
              <a:rPr lang="en-US" sz="2200" dirty="0" smtClean="0">
                <a:solidFill>
                  <a:srgbClr val="4A4A45"/>
                </a:solidFill>
                <a:latin typeface="Lato"/>
                <a:ea typeface="Lato"/>
                <a:cs typeface="Lato"/>
                <a:sym typeface="Lato"/>
              </a:rPr>
              <a:t>.</a:t>
            </a:r>
            <a:endParaRPr lang="en-US" sz="2200" dirty="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
            </a:pPr>
            <a:r>
              <a:rPr lang="en-US" sz="2200" dirty="0">
                <a:solidFill>
                  <a:srgbClr val="4A4A45"/>
                </a:solidFill>
                <a:latin typeface="Lato"/>
                <a:ea typeface="Lato"/>
                <a:cs typeface="Lato"/>
                <a:sym typeface="Lato"/>
              </a:rPr>
              <a:t>Execute the cells sequentially to load data, preprocess, train models, and evaluate results.</a:t>
            </a:r>
          </a:p>
        </p:txBody>
      </p:sp>
    </p:spTree>
    <p:extLst>
      <p:ext uri="{BB962C8B-B14F-4D97-AF65-F5344CB8AC3E}">
        <p14:creationId xmlns:p14="http://schemas.microsoft.com/office/powerpoint/2010/main" val="14312816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DD2B9"/>
        </a:solidFill>
        <a:effectLst/>
      </p:bgPr>
    </p:bg>
    <p:spTree>
      <p:nvGrpSpPr>
        <p:cNvPr id="1" name="Shape 318"/>
        <p:cNvGrpSpPr/>
        <p:nvPr/>
      </p:nvGrpSpPr>
      <p:grpSpPr>
        <a:xfrm>
          <a:off x="0" y="0"/>
          <a:ext cx="0" cy="0"/>
          <a:chOff x="0" y="0"/>
          <a:chExt cx="0" cy="0"/>
        </a:xfrm>
      </p:grpSpPr>
      <p:pic>
        <p:nvPicPr>
          <p:cNvPr id="319" name="Google Shape;319;p37" descr="preencoded.png"/>
          <p:cNvPicPr preferRelativeResize="0"/>
          <p:nvPr/>
        </p:nvPicPr>
        <p:blipFill rotWithShape="1">
          <a:blip r:embed="rId3">
            <a:alphaModFix/>
          </a:blip>
          <a:srcRect/>
          <a:stretch/>
        </p:blipFill>
        <p:spPr>
          <a:xfrm>
            <a:off x="0" y="0"/>
            <a:ext cx="5486400" cy="8229600"/>
          </a:xfrm>
          <a:prstGeom prst="rect">
            <a:avLst/>
          </a:prstGeom>
          <a:noFill/>
          <a:ln>
            <a:noFill/>
          </a:ln>
        </p:spPr>
      </p:pic>
      <p:sp>
        <p:nvSpPr>
          <p:cNvPr id="320" name="Google Shape;320;p37"/>
          <p:cNvSpPr/>
          <p:nvPr/>
        </p:nvSpPr>
        <p:spPr>
          <a:xfrm>
            <a:off x="6259473" y="608290"/>
            <a:ext cx="7597800" cy="13803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282824"/>
              </a:buClr>
              <a:buSzPts val="4300"/>
              <a:buFont typeface="Lato"/>
              <a:buNone/>
            </a:pPr>
            <a:r>
              <a:rPr lang="en-US" sz="2800" b="1" i="1" u="sng" strike="noStrike" cap="none" dirty="0">
                <a:solidFill>
                  <a:srgbClr val="282824"/>
                </a:solidFill>
                <a:latin typeface="Lato"/>
                <a:ea typeface="Lato"/>
                <a:cs typeface="Lato"/>
                <a:sym typeface="Lato"/>
              </a:rPr>
              <a:t>Key Insights </a:t>
            </a:r>
            <a:endParaRPr lang="en-US" sz="2800" b="1" i="1" u="sng" strike="noStrike" cap="none" dirty="0" smtClean="0">
              <a:solidFill>
                <a:srgbClr val="282824"/>
              </a:solidFill>
              <a:latin typeface="Lato"/>
              <a:ea typeface="Lato"/>
              <a:cs typeface="Lato"/>
              <a:sym typeface="Lato"/>
            </a:endParaRPr>
          </a:p>
          <a:p>
            <a:pPr marL="0" marR="0" lvl="0" indent="0" algn="l" rtl="0">
              <a:lnSpc>
                <a:spcPct val="125581"/>
              </a:lnSpc>
              <a:spcBef>
                <a:spcPts val="0"/>
              </a:spcBef>
              <a:spcAft>
                <a:spcPts val="0"/>
              </a:spcAft>
              <a:buClr>
                <a:srgbClr val="282824"/>
              </a:buClr>
              <a:buSzPts val="4300"/>
              <a:buFont typeface="Lato"/>
              <a:buNone/>
            </a:pPr>
            <a:endParaRPr lang="en-US" sz="1800" b="1" dirty="0">
              <a:solidFill>
                <a:srgbClr val="282824"/>
              </a:solidFill>
              <a:latin typeface="Lato"/>
              <a:ea typeface="Lato"/>
              <a:cs typeface="Lato"/>
              <a:sym typeface="Lato"/>
            </a:endParaRPr>
          </a:p>
          <a:p>
            <a:pPr marL="0" marR="0" lvl="0" indent="0" algn="l" rtl="0">
              <a:lnSpc>
                <a:spcPct val="125581"/>
              </a:lnSpc>
              <a:spcBef>
                <a:spcPts val="0"/>
              </a:spcBef>
              <a:spcAft>
                <a:spcPts val="0"/>
              </a:spcAft>
              <a:buClr>
                <a:srgbClr val="282824"/>
              </a:buClr>
              <a:buSzPts val="4300"/>
              <a:buFont typeface="Lato"/>
              <a:buNone/>
            </a:pPr>
            <a:endParaRPr lang="en-US" sz="1800" b="1" dirty="0">
              <a:solidFill>
                <a:srgbClr val="282824"/>
              </a:solidFill>
              <a:latin typeface="Lato"/>
              <a:ea typeface="Lato"/>
              <a:cs typeface="Lato"/>
              <a:sym typeface="Lato"/>
            </a:endParaRPr>
          </a:p>
          <a:p>
            <a:pPr marL="342900" lvl="0" indent="-342900">
              <a:lnSpc>
                <a:spcPct val="125000"/>
              </a:lnSpc>
              <a:buSzPts val="2200"/>
              <a:buFont typeface="Wingdings" panose="05000000000000000000" pitchFamily="2" charset="2"/>
              <a:buChar char="Ø"/>
            </a:pPr>
            <a:r>
              <a:rPr lang="en-US" sz="1800" b="1" dirty="0">
                <a:solidFill>
                  <a:srgbClr val="4A4A45"/>
                </a:solidFill>
                <a:latin typeface="Lato"/>
                <a:ea typeface="Lato"/>
                <a:cs typeface="Lato"/>
                <a:sym typeface="Lato"/>
              </a:rPr>
              <a:t>Majority of the FP Methods provided between 2013-2024 were short term methods (pills, condoms, </a:t>
            </a:r>
            <a:r>
              <a:rPr lang="en-US" sz="1800" b="1" dirty="0" err="1">
                <a:solidFill>
                  <a:srgbClr val="4A4A45"/>
                </a:solidFill>
                <a:latin typeface="Lato"/>
                <a:ea typeface="Lato"/>
                <a:cs typeface="Lato"/>
                <a:sym typeface="Lato"/>
              </a:rPr>
              <a:t>injectibles</a:t>
            </a:r>
            <a:r>
              <a:rPr lang="en-US" sz="1800" b="1" dirty="0">
                <a:solidFill>
                  <a:srgbClr val="4A4A45"/>
                </a:solidFill>
                <a:latin typeface="Lato"/>
                <a:ea typeface="Lato"/>
                <a:cs typeface="Lato"/>
                <a:sym typeface="Lato"/>
              </a:rPr>
              <a:t>) - 87.2% total</a:t>
            </a:r>
          </a:p>
          <a:p>
            <a:pPr marL="342900" lvl="0" indent="-342900">
              <a:lnSpc>
                <a:spcPct val="125000"/>
              </a:lnSpc>
              <a:buSzPts val="2200"/>
              <a:buFont typeface="Wingdings" panose="05000000000000000000" pitchFamily="2" charset="2"/>
              <a:buChar char="Ø"/>
            </a:pPr>
            <a:endParaRPr lang="en-US" sz="1800" b="1" dirty="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Ø"/>
            </a:pPr>
            <a:r>
              <a:rPr lang="en-US" sz="1800" b="1" dirty="0">
                <a:solidFill>
                  <a:srgbClr val="4A4A45"/>
                </a:solidFill>
                <a:latin typeface="Lato"/>
                <a:ea typeface="Lato"/>
                <a:cs typeface="Lato"/>
                <a:sym typeface="Lato"/>
              </a:rPr>
              <a:t>Nairobi County had the highest uptake while </a:t>
            </a:r>
            <a:r>
              <a:rPr lang="en-US" sz="1800" b="1" dirty="0" err="1">
                <a:solidFill>
                  <a:srgbClr val="4A4A45"/>
                </a:solidFill>
                <a:latin typeface="Lato"/>
                <a:ea typeface="Lato"/>
                <a:cs typeface="Lato"/>
                <a:sym typeface="Lato"/>
              </a:rPr>
              <a:t>Wajir</a:t>
            </a:r>
            <a:r>
              <a:rPr lang="en-US" sz="1800" b="1" dirty="0">
                <a:solidFill>
                  <a:srgbClr val="4A4A45"/>
                </a:solidFill>
                <a:latin typeface="Lato"/>
                <a:ea typeface="Lato"/>
                <a:cs typeface="Lato"/>
                <a:sym typeface="Lato"/>
              </a:rPr>
              <a:t> county had the lowest uptake.</a:t>
            </a:r>
          </a:p>
          <a:p>
            <a:pPr marL="342900" lvl="0" indent="-342900">
              <a:lnSpc>
                <a:spcPct val="125000"/>
              </a:lnSpc>
              <a:buSzPts val="2200"/>
              <a:buFont typeface="Wingdings" panose="05000000000000000000" pitchFamily="2" charset="2"/>
              <a:buChar char="Ø"/>
            </a:pPr>
            <a:endParaRPr lang="en-US" sz="1800" b="1" dirty="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Ø"/>
            </a:pPr>
            <a:r>
              <a:rPr lang="en-US" sz="1800" b="1" dirty="0">
                <a:solidFill>
                  <a:srgbClr val="4A4A45"/>
                </a:solidFill>
                <a:latin typeface="Lato"/>
                <a:ea typeface="Lato"/>
                <a:cs typeface="Lato"/>
                <a:sym typeface="Lato"/>
              </a:rPr>
              <a:t>Uptake increased dramatically after 2019 potentially due to reporting gaps.</a:t>
            </a:r>
          </a:p>
          <a:p>
            <a:pPr marL="342900" lvl="0" indent="-342900">
              <a:lnSpc>
                <a:spcPct val="125000"/>
              </a:lnSpc>
              <a:buSzPts val="2200"/>
              <a:buFont typeface="Wingdings" panose="05000000000000000000" pitchFamily="2" charset="2"/>
              <a:buChar char="Ø"/>
            </a:pPr>
            <a:endParaRPr lang="en-US" sz="1800" b="1" dirty="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Ø"/>
            </a:pPr>
            <a:r>
              <a:rPr lang="en-US" sz="1800" b="1" dirty="0">
                <a:solidFill>
                  <a:srgbClr val="4A4A45"/>
                </a:solidFill>
                <a:latin typeface="Lato"/>
                <a:ea typeface="Lato"/>
                <a:cs typeface="Lato"/>
                <a:sym typeface="Lato"/>
              </a:rPr>
              <a:t>Women eligible for FP has increased over time while total FP Methods have remained somewhat constant.</a:t>
            </a:r>
          </a:p>
          <a:p>
            <a:pPr marL="342900" lvl="0" indent="-342900">
              <a:lnSpc>
                <a:spcPct val="125000"/>
              </a:lnSpc>
              <a:buSzPts val="2200"/>
              <a:buFont typeface="Wingdings" panose="05000000000000000000" pitchFamily="2" charset="2"/>
              <a:buChar char="Ø"/>
            </a:pPr>
            <a:endParaRPr lang="en-US" sz="1800" b="1" dirty="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Ø"/>
            </a:pPr>
            <a:r>
              <a:rPr lang="en-US" sz="1800" b="1" dirty="0">
                <a:solidFill>
                  <a:srgbClr val="4A4A45"/>
                </a:solidFill>
                <a:latin typeface="Lato"/>
                <a:ea typeface="Lato"/>
                <a:cs typeface="Lato"/>
                <a:sym typeface="Lato"/>
              </a:rPr>
              <a:t>There is a negative correlation between MCPR and unmet need. Counties with lower MCPR tend to have a higher unmet need for family planning.</a:t>
            </a:r>
          </a:p>
          <a:p>
            <a:pPr marL="0" marR="0" lvl="0" indent="0" algn="l" rtl="0">
              <a:lnSpc>
                <a:spcPct val="125581"/>
              </a:lnSpc>
              <a:spcBef>
                <a:spcPts val="0"/>
              </a:spcBef>
              <a:spcAft>
                <a:spcPts val="0"/>
              </a:spcAft>
              <a:buClr>
                <a:srgbClr val="282824"/>
              </a:buClr>
              <a:buSzPts val="4300"/>
              <a:buFont typeface="Lato"/>
              <a:buNone/>
            </a:pPr>
            <a:endParaRPr sz="1800" b="0" i="0" u="none" strike="noStrike" cap="none" dirty="0">
              <a:solidFill>
                <a:srgbClr val="000000"/>
              </a:solidFill>
              <a:sym typeface="Arial"/>
            </a:endParaRPr>
          </a:p>
        </p:txBody>
      </p:sp>
      <p:sp>
        <p:nvSpPr>
          <p:cNvPr id="330" name="Google Shape;330;p37"/>
          <p:cNvSpPr txBox="1"/>
          <p:nvPr/>
        </p:nvSpPr>
        <p:spPr>
          <a:xfrm>
            <a:off x="12787150" y="7698275"/>
            <a:ext cx="1782900" cy="615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chemeClr val="dk1"/>
              </a:solidFill>
              <a:highlight>
                <a:srgbClr val="DDD2B9"/>
              </a:highlight>
              <a:latin typeface="Calibri"/>
              <a:ea typeface="Calibri"/>
              <a:cs typeface="Calibri"/>
              <a:sym typeface="Calibri"/>
            </a:endParaRPr>
          </a:p>
        </p:txBody>
      </p:sp>
      <p:sp>
        <p:nvSpPr>
          <p:cNvPr id="331" name="Google Shape;331;p37"/>
          <p:cNvSpPr/>
          <p:nvPr/>
        </p:nvSpPr>
        <p:spPr>
          <a:xfrm>
            <a:off x="12495475" y="7545100"/>
            <a:ext cx="2098800" cy="633900"/>
          </a:xfrm>
          <a:prstGeom prst="rect">
            <a:avLst/>
          </a:prstGeom>
          <a:solidFill>
            <a:srgbClr val="EEE8DD"/>
          </a:solidFill>
          <a:ln w="9525" cap="flat" cmpd="sng">
            <a:solidFill>
              <a:srgbClr val="DDD2B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332" name="Google Shape;332;p37"/>
          <p:cNvSpPr txBox="1">
            <a:spLocks noGrp="1"/>
          </p:cNvSpPr>
          <p:nvPr>
            <p:ph type="sldNum" idx="12"/>
          </p:nvPr>
        </p:nvSpPr>
        <p:spPr>
          <a:xfrm>
            <a:off x="13690854" y="7599761"/>
            <a:ext cx="877800" cy="292500"/>
          </a:xfrm>
          <a:prstGeom prst="rect">
            <a:avLst/>
          </a:prstGeom>
        </p:spPr>
        <p:txBody>
          <a:bodyPr spcFirstLastPara="1" wrap="square" lIns="0" tIns="0" rIns="0" bIns="0" anchor="t" anchorCtr="0">
            <a:sp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pic>
        <p:nvPicPr>
          <p:cNvPr id="338" name="Google Shape;338;p38"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339" name="Google Shape;339;p38"/>
          <p:cNvSpPr/>
          <p:nvPr/>
        </p:nvSpPr>
        <p:spPr>
          <a:xfrm>
            <a:off x="793790" y="636151"/>
            <a:ext cx="6682200" cy="708900"/>
          </a:xfrm>
          <a:prstGeom prst="rect">
            <a:avLst/>
          </a:prstGeom>
          <a:noFill/>
          <a:ln>
            <a:noFill/>
          </a:ln>
        </p:spPr>
        <p:txBody>
          <a:bodyPr spcFirstLastPara="1" wrap="square" lIns="0" tIns="0" rIns="0" bIns="0" anchor="t" anchorCtr="0">
            <a:noAutofit/>
          </a:bodyPr>
          <a:lstStyle/>
          <a:p>
            <a:pPr lvl="0">
              <a:lnSpc>
                <a:spcPct val="124719"/>
              </a:lnSpc>
              <a:buClr>
                <a:srgbClr val="282824"/>
              </a:buClr>
              <a:buSzPts val="4450"/>
            </a:pPr>
            <a:r>
              <a:rPr lang="en-US" sz="4000" b="1" dirty="0">
                <a:solidFill>
                  <a:srgbClr val="282824"/>
                </a:solidFill>
                <a:latin typeface="Lato"/>
                <a:ea typeface="Lato"/>
                <a:cs typeface="Lato"/>
                <a:sym typeface="Lato"/>
              </a:rPr>
              <a:t>Recommendations</a:t>
            </a:r>
            <a:endParaRPr sz="4450" b="0" i="0" u="none" strike="noStrike" cap="none" dirty="0">
              <a:solidFill>
                <a:srgbClr val="000000"/>
              </a:solidFill>
              <a:latin typeface="Arial"/>
              <a:ea typeface="Arial"/>
              <a:cs typeface="Arial"/>
              <a:sym typeface="Arial"/>
            </a:endParaRPr>
          </a:p>
        </p:txBody>
      </p:sp>
      <p:sp>
        <p:nvSpPr>
          <p:cNvPr id="340" name="Google Shape;340;p38"/>
          <p:cNvSpPr/>
          <p:nvPr/>
        </p:nvSpPr>
        <p:spPr>
          <a:xfrm>
            <a:off x="1118711" y="1685092"/>
            <a:ext cx="30600" cy="5908200"/>
          </a:xfrm>
          <a:prstGeom prst="roundRect">
            <a:avLst>
              <a:gd name="adj" fmla="val 111628"/>
            </a:avLst>
          </a:prstGeom>
          <a:solidFill>
            <a:srgbClr val="CBC5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38"/>
          <p:cNvSpPr/>
          <p:nvPr/>
        </p:nvSpPr>
        <p:spPr>
          <a:xfrm>
            <a:off x="1358622" y="2180153"/>
            <a:ext cx="793800" cy="30600"/>
          </a:xfrm>
          <a:prstGeom prst="roundRect">
            <a:avLst>
              <a:gd name="adj" fmla="val 111628"/>
            </a:avLst>
          </a:prstGeom>
          <a:solidFill>
            <a:srgbClr val="CBC5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38"/>
          <p:cNvSpPr/>
          <p:nvPr/>
        </p:nvSpPr>
        <p:spPr>
          <a:xfrm>
            <a:off x="878800" y="1940243"/>
            <a:ext cx="510300" cy="510300"/>
          </a:xfrm>
          <a:prstGeom prst="roundRect">
            <a:avLst>
              <a:gd name="adj" fmla="val 6667"/>
            </a:avLst>
          </a:prstGeom>
          <a:solidFill>
            <a:srgbClr val="E5DFD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38"/>
          <p:cNvSpPr/>
          <p:nvPr/>
        </p:nvSpPr>
        <p:spPr>
          <a:xfrm>
            <a:off x="1035248" y="2025253"/>
            <a:ext cx="197400" cy="3402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A4A45"/>
              </a:buClr>
              <a:buSzPts val="2650"/>
              <a:buFont typeface="Lato"/>
              <a:buNone/>
            </a:pPr>
            <a:r>
              <a:rPr lang="en-US" sz="2650" b="1" i="0" u="none" strike="noStrike" cap="none">
                <a:solidFill>
                  <a:srgbClr val="4A4A45"/>
                </a:solidFill>
                <a:latin typeface="Lato"/>
                <a:ea typeface="Lato"/>
                <a:cs typeface="Lato"/>
                <a:sym typeface="Lato"/>
              </a:rPr>
              <a:t>1</a:t>
            </a:r>
            <a:endParaRPr sz="2650" b="0" i="0" u="none" strike="noStrike" cap="none">
              <a:solidFill>
                <a:srgbClr val="000000"/>
              </a:solidFill>
              <a:latin typeface="Arial"/>
              <a:ea typeface="Arial"/>
              <a:cs typeface="Arial"/>
              <a:sym typeface="Arial"/>
            </a:endParaRPr>
          </a:p>
        </p:txBody>
      </p:sp>
      <p:sp>
        <p:nvSpPr>
          <p:cNvPr id="344" name="Google Shape;344;p38"/>
          <p:cNvSpPr/>
          <p:nvPr/>
        </p:nvSpPr>
        <p:spPr>
          <a:xfrm>
            <a:off x="2381487" y="1911906"/>
            <a:ext cx="4516023" cy="354300"/>
          </a:xfrm>
          <a:prstGeom prst="rect">
            <a:avLst/>
          </a:prstGeom>
          <a:noFill/>
          <a:ln>
            <a:noFill/>
          </a:ln>
        </p:spPr>
        <p:txBody>
          <a:bodyPr spcFirstLastPara="1" wrap="square" lIns="0" tIns="0" rIns="0" bIns="0" anchor="t" anchorCtr="0">
            <a:noAutofit/>
          </a:bodyPr>
          <a:lstStyle/>
          <a:p>
            <a:pPr lvl="0">
              <a:lnSpc>
                <a:spcPct val="125000"/>
              </a:lnSpc>
              <a:buClr>
                <a:srgbClr val="4A4A45"/>
              </a:buClr>
              <a:buSzPts val="2200"/>
            </a:pPr>
            <a:r>
              <a:rPr lang="en-US" sz="2200" b="1" dirty="0">
                <a:solidFill>
                  <a:srgbClr val="4A4A45"/>
                </a:solidFill>
                <a:latin typeface="Lato"/>
                <a:ea typeface="Lato"/>
                <a:cs typeface="Lato"/>
                <a:sym typeface="Lato"/>
              </a:rPr>
              <a:t>Optimize Supply Chains:</a:t>
            </a:r>
            <a:endParaRPr sz="2200" b="0" i="0" u="none" strike="noStrike" cap="none" dirty="0">
              <a:solidFill>
                <a:srgbClr val="000000"/>
              </a:solidFill>
              <a:latin typeface="Arial"/>
              <a:ea typeface="Arial"/>
              <a:cs typeface="Arial"/>
              <a:sym typeface="Arial"/>
            </a:endParaRPr>
          </a:p>
        </p:txBody>
      </p:sp>
      <p:sp>
        <p:nvSpPr>
          <p:cNvPr id="345" name="Google Shape;345;p38"/>
          <p:cNvSpPr/>
          <p:nvPr/>
        </p:nvSpPr>
        <p:spPr>
          <a:xfrm>
            <a:off x="2381488" y="2402324"/>
            <a:ext cx="5968800" cy="363000"/>
          </a:xfrm>
          <a:prstGeom prst="rect">
            <a:avLst/>
          </a:prstGeom>
          <a:noFill/>
          <a:ln>
            <a:noFill/>
          </a:ln>
        </p:spPr>
        <p:txBody>
          <a:bodyPr spcFirstLastPara="1" wrap="square" lIns="0" tIns="0" rIns="0" bIns="0" anchor="t" anchorCtr="0">
            <a:noAutofit/>
          </a:bodyPr>
          <a:lstStyle/>
          <a:p>
            <a:pPr lvl="0">
              <a:lnSpc>
                <a:spcPct val="162857"/>
              </a:lnSpc>
              <a:buClr>
                <a:srgbClr val="4A4A45"/>
              </a:buClr>
              <a:buSzPts val="1750"/>
            </a:pPr>
            <a:r>
              <a:rPr lang="en-US" sz="1750" dirty="0">
                <a:solidFill>
                  <a:srgbClr val="4A4A45"/>
                </a:solidFill>
                <a:latin typeface="Lato"/>
                <a:ea typeface="Lato"/>
                <a:cs typeface="Lato"/>
                <a:sym typeface="Lato"/>
              </a:rPr>
              <a:t>Address stock-out issues through better resource management.</a:t>
            </a:r>
            <a:endParaRPr sz="1750" b="0" i="0" u="none" strike="noStrike" cap="none" dirty="0">
              <a:solidFill>
                <a:srgbClr val="000000"/>
              </a:solidFill>
              <a:latin typeface="Arial"/>
              <a:ea typeface="Arial"/>
              <a:cs typeface="Arial"/>
              <a:sym typeface="Arial"/>
            </a:endParaRPr>
          </a:p>
        </p:txBody>
      </p:sp>
      <p:sp>
        <p:nvSpPr>
          <p:cNvPr id="346" name="Google Shape;346;p38"/>
          <p:cNvSpPr/>
          <p:nvPr/>
        </p:nvSpPr>
        <p:spPr>
          <a:xfrm>
            <a:off x="1358622" y="3713917"/>
            <a:ext cx="793800" cy="30600"/>
          </a:xfrm>
          <a:prstGeom prst="roundRect">
            <a:avLst>
              <a:gd name="adj" fmla="val 111628"/>
            </a:avLst>
          </a:prstGeom>
          <a:solidFill>
            <a:srgbClr val="CBC5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38"/>
          <p:cNvSpPr/>
          <p:nvPr/>
        </p:nvSpPr>
        <p:spPr>
          <a:xfrm>
            <a:off x="878800" y="3474006"/>
            <a:ext cx="510300" cy="510300"/>
          </a:xfrm>
          <a:prstGeom prst="roundRect">
            <a:avLst>
              <a:gd name="adj" fmla="val 6667"/>
            </a:avLst>
          </a:prstGeom>
          <a:solidFill>
            <a:srgbClr val="E5DFD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38"/>
          <p:cNvSpPr/>
          <p:nvPr/>
        </p:nvSpPr>
        <p:spPr>
          <a:xfrm>
            <a:off x="1035248" y="3559016"/>
            <a:ext cx="197400" cy="3402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A4A45"/>
              </a:buClr>
              <a:buSzPts val="2650"/>
              <a:buFont typeface="Lato"/>
              <a:buNone/>
            </a:pPr>
            <a:r>
              <a:rPr lang="en-US" sz="2650" b="1" i="0" u="none" strike="noStrike" cap="none">
                <a:solidFill>
                  <a:srgbClr val="4A4A45"/>
                </a:solidFill>
                <a:latin typeface="Lato"/>
                <a:ea typeface="Lato"/>
                <a:cs typeface="Lato"/>
                <a:sym typeface="Lato"/>
              </a:rPr>
              <a:t>2</a:t>
            </a:r>
            <a:endParaRPr sz="2650" b="0" i="0" u="none" strike="noStrike" cap="none">
              <a:solidFill>
                <a:srgbClr val="000000"/>
              </a:solidFill>
              <a:latin typeface="Arial"/>
              <a:ea typeface="Arial"/>
              <a:cs typeface="Arial"/>
              <a:sym typeface="Arial"/>
            </a:endParaRPr>
          </a:p>
        </p:txBody>
      </p:sp>
      <p:sp>
        <p:nvSpPr>
          <p:cNvPr id="349" name="Google Shape;349;p38"/>
          <p:cNvSpPr/>
          <p:nvPr/>
        </p:nvSpPr>
        <p:spPr>
          <a:xfrm>
            <a:off x="2381488" y="3445669"/>
            <a:ext cx="4120912" cy="363000"/>
          </a:xfrm>
          <a:prstGeom prst="rect">
            <a:avLst/>
          </a:prstGeom>
          <a:noFill/>
          <a:ln>
            <a:noFill/>
          </a:ln>
        </p:spPr>
        <p:txBody>
          <a:bodyPr spcFirstLastPara="1" wrap="square" lIns="0" tIns="0" rIns="0" bIns="0" anchor="t" anchorCtr="0">
            <a:noAutofit/>
          </a:bodyPr>
          <a:lstStyle/>
          <a:p>
            <a:pPr lvl="0">
              <a:lnSpc>
                <a:spcPct val="125000"/>
              </a:lnSpc>
              <a:buClr>
                <a:srgbClr val="4A4A45"/>
              </a:buClr>
              <a:buSzPts val="2200"/>
            </a:pPr>
            <a:r>
              <a:rPr lang="en-US" sz="2200" b="1" dirty="0">
                <a:solidFill>
                  <a:srgbClr val="4A4A45"/>
                </a:solidFill>
                <a:latin typeface="Lato"/>
                <a:ea typeface="Lato"/>
                <a:cs typeface="Lato"/>
                <a:sym typeface="Lato"/>
              </a:rPr>
              <a:t>Targeted Interventions:</a:t>
            </a:r>
            <a:endParaRPr sz="2200" b="0" i="0" u="none" strike="noStrike" cap="none" dirty="0">
              <a:solidFill>
                <a:srgbClr val="000000"/>
              </a:solidFill>
              <a:latin typeface="Arial"/>
              <a:ea typeface="Arial"/>
              <a:cs typeface="Arial"/>
              <a:sym typeface="Arial"/>
            </a:endParaRPr>
          </a:p>
        </p:txBody>
      </p:sp>
      <p:sp>
        <p:nvSpPr>
          <p:cNvPr id="350" name="Google Shape;350;p38"/>
          <p:cNvSpPr/>
          <p:nvPr/>
        </p:nvSpPr>
        <p:spPr>
          <a:xfrm>
            <a:off x="2381488" y="3936087"/>
            <a:ext cx="5968800" cy="363000"/>
          </a:xfrm>
          <a:prstGeom prst="rect">
            <a:avLst/>
          </a:prstGeom>
          <a:noFill/>
          <a:ln>
            <a:noFill/>
          </a:ln>
        </p:spPr>
        <p:txBody>
          <a:bodyPr spcFirstLastPara="1" wrap="square" lIns="0" tIns="0" rIns="0" bIns="0" anchor="t" anchorCtr="0">
            <a:noAutofit/>
          </a:bodyPr>
          <a:lstStyle/>
          <a:p>
            <a:pPr lvl="0">
              <a:lnSpc>
                <a:spcPct val="162857"/>
              </a:lnSpc>
              <a:buClr>
                <a:srgbClr val="4A4A45"/>
              </a:buClr>
              <a:buSzPts val="1750"/>
            </a:pPr>
            <a:r>
              <a:rPr lang="en-US" sz="1750" dirty="0">
                <a:solidFill>
                  <a:srgbClr val="4A4A45"/>
                </a:solidFill>
                <a:latin typeface="Lato"/>
                <a:ea typeface="Lato"/>
                <a:cs typeface="Lato"/>
                <a:sym typeface="Lato"/>
              </a:rPr>
              <a:t>Focus on underserved regions and demographics.</a:t>
            </a:r>
            <a:endParaRPr sz="1750" b="0" i="0" u="none" strike="noStrike" cap="none" dirty="0">
              <a:solidFill>
                <a:srgbClr val="000000"/>
              </a:solidFill>
              <a:latin typeface="Arial"/>
              <a:ea typeface="Arial"/>
              <a:cs typeface="Arial"/>
              <a:sym typeface="Arial"/>
            </a:endParaRPr>
          </a:p>
        </p:txBody>
      </p:sp>
      <p:sp>
        <p:nvSpPr>
          <p:cNvPr id="351" name="Google Shape;351;p38"/>
          <p:cNvSpPr/>
          <p:nvPr/>
        </p:nvSpPr>
        <p:spPr>
          <a:xfrm>
            <a:off x="1358622" y="5247680"/>
            <a:ext cx="793800" cy="30600"/>
          </a:xfrm>
          <a:prstGeom prst="roundRect">
            <a:avLst>
              <a:gd name="adj" fmla="val 111628"/>
            </a:avLst>
          </a:prstGeom>
          <a:solidFill>
            <a:srgbClr val="CBC5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38"/>
          <p:cNvSpPr/>
          <p:nvPr/>
        </p:nvSpPr>
        <p:spPr>
          <a:xfrm>
            <a:off x="878800" y="5007769"/>
            <a:ext cx="510300" cy="510300"/>
          </a:xfrm>
          <a:prstGeom prst="roundRect">
            <a:avLst>
              <a:gd name="adj" fmla="val 6667"/>
            </a:avLst>
          </a:prstGeom>
          <a:solidFill>
            <a:srgbClr val="E5DFD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38"/>
          <p:cNvSpPr/>
          <p:nvPr/>
        </p:nvSpPr>
        <p:spPr>
          <a:xfrm>
            <a:off x="1035248" y="5092779"/>
            <a:ext cx="197400" cy="3402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A4A45"/>
              </a:buClr>
              <a:buSzPts val="2650"/>
              <a:buFont typeface="Lato"/>
              <a:buNone/>
            </a:pPr>
            <a:r>
              <a:rPr lang="en-US" sz="2650" b="1" i="0" u="none" strike="noStrike" cap="none">
                <a:solidFill>
                  <a:srgbClr val="4A4A45"/>
                </a:solidFill>
                <a:latin typeface="Lato"/>
                <a:ea typeface="Lato"/>
                <a:cs typeface="Lato"/>
                <a:sym typeface="Lato"/>
              </a:rPr>
              <a:t>3</a:t>
            </a:r>
            <a:endParaRPr sz="2650" b="0" i="0" u="none" strike="noStrike" cap="none">
              <a:solidFill>
                <a:srgbClr val="000000"/>
              </a:solidFill>
              <a:latin typeface="Arial"/>
              <a:ea typeface="Arial"/>
              <a:cs typeface="Arial"/>
              <a:sym typeface="Arial"/>
            </a:endParaRPr>
          </a:p>
        </p:txBody>
      </p:sp>
      <p:sp>
        <p:nvSpPr>
          <p:cNvPr id="354" name="Google Shape;354;p38"/>
          <p:cNvSpPr/>
          <p:nvPr/>
        </p:nvSpPr>
        <p:spPr>
          <a:xfrm>
            <a:off x="2381488" y="4979432"/>
            <a:ext cx="2835300" cy="354300"/>
          </a:xfrm>
          <a:prstGeom prst="rect">
            <a:avLst/>
          </a:prstGeom>
          <a:noFill/>
          <a:ln>
            <a:noFill/>
          </a:ln>
        </p:spPr>
        <p:txBody>
          <a:bodyPr spcFirstLastPara="1" wrap="square" lIns="0" tIns="0" rIns="0" bIns="0" anchor="t" anchorCtr="0">
            <a:noAutofit/>
          </a:bodyPr>
          <a:lstStyle/>
          <a:p>
            <a:pPr lvl="0">
              <a:lnSpc>
                <a:spcPct val="125000"/>
              </a:lnSpc>
              <a:buClr>
                <a:srgbClr val="4A4A45"/>
              </a:buClr>
              <a:buSzPts val="2200"/>
            </a:pPr>
            <a:r>
              <a:rPr lang="en-US" sz="2200" b="1" dirty="0">
                <a:solidFill>
                  <a:srgbClr val="4A4A45"/>
                </a:solidFill>
                <a:latin typeface="Lato"/>
                <a:ea typeface="Lato"/>
                <a:cs typeface="Lato"/>
                <a:sym typeface="Lato"/>
              </a:rPr>
              <a:t>Continuation Rates:</a:t>
            </a:r>
            <a:endParaRPr sz="2200" b="0" i="0" u="none" strike="noStrike" cap="none" dirty="0">
              <a:solidFill>
                <a:srgbClr val="000000"/>
              </a:solidFill>
              <a:latin typeface="Arial"/>
              <a:ea typeface="Arial"/>
              <a:cs typeface="Arial"/>
              <a:sym typeface="Arial"/>
            </a:endParaRPr>
          </a:p>
        </p:txBody>
      </p:sp>
      <p:sp>
        <p:nvSpPr>
          <p:cNvPr id="355" name="Google Shape;355;p38"/>
          <p:cNvSpPr/>
          <p:nvPr/>
        </p:nvSpPr>
        <p:spPr>
          <a:xfrm>
            <a:off x="2381488" y="5469850"/>
            <a:ext cx="5968800" cy="363000"/>
          </a:xfrm>
          <a:prstGeom prst="rect">
            <a:avLst/>
          </a:prstGeom>
          <a:noFill/>
          <a:ln>
            <a:noFill/>
          </a:ln>
        </p:spPr>
        <p:txBody>
          <a:bodyPr spcFirstLastPara="1" wrap="square" lIns="0" tIns="0" rIns="0" bIns="0" anchor="t" anchorCtr="0">
            <a:noAutofit/>
          </a:bodyPr>
          <a:lstStyle/>
          <a:p>
            <a:pPr lvl="0">
              <a:lnSpc>
                <a:spcPct val="162857"/>
              </a:lnSpc>
              <a:buClr>
                <a:srgbClr val="4A4A45"/>
              </a:buClr>
              <a:buSzPts val="1750"/>
            </a:pPr>
            <a:r>
              <a:rPr lang="en-US" sz="1750" dirty="0" smtClean="0">
                <a:solidFill>
                  <a:srgbClr val="4A4A45"/>
                </a:solidFill>
                <a:latin typeface="Lato"/>
                <a:ea typeface="Lato"/>
                <a:cs typeface="Lato"/>
                <a:sym typeface="Lato"/>
              </a:rPr>
              <a:t>Identify </a:t>
            </a:r>
            <a:r>
              <a:rPr lang="en-US" sz="1750" dirty="0">
                <a:solidFill>
                  <a:srgbClr val="4A4A45"/>
                </a:solidFill>
                <a:latin typeface="Lato"/>
                <a:ea typeface="Lato"/>
                <a:cs typeface="Lato"/>
                <a:sym typeface="Lato"/>
              </a:rPr>
              <a:t>methods needing support to improve user retention.</a:t>
            </a:r>
            <a:endParaRPr sz="1750" b="0" i="0" u="none" strike="noStrike" cap="none" dirty="0">
              <a:solidFill>
                <a:srgbClr val="000000"/>
              </a:solidFill>
              <a:latin typeface="Arial"/>
              <a:ea typeface="Arial"/>
              <a:cs typeface="Arial"/>
              <a:sym typeface="Arial"/>
            </a:endParaRPr>
          </a:p>
        </p:txBody>
      </p:sp>
      <p:sp>
        <p:nvSpPr>
          <p:cNvPr id="356" name="Google Shape;356;p38"/>
          <p:cNvSpPr/>
          <p:nvPr/>
        </p:nvSpPr>
        <p:spPr>
          <a:xfrm>
            <a:off x="1358622" y="6781443"/>
            <a:ext cx="793800" cy="30600"/>
          </a:xfrm>
          <a:prstGeom prst="roundRect">
            <a:avLst>
              <a:gd name="adj" fmla="val 111628"/>
            </a:avLst>
          </a:prstGeom>
          <a:solidFill>
            <a:srgbClr val="CBC5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38"/>
          <p:cNvSpPr/>
          <p:nvPr/>
        </p:nvSpPr>
        <p:spPr>
          <a:xfrm>
            <a:off x="878800" y="6541532"/>
            <a:ext cx="510300" cy="510300"/>
          </a:xfrm>
          <a:prstGeom prst="roundRect">
            <a:avLst>
              <a:gd name="adj" fmla="val 6667"/>
            </a:avLst>
          </a:prstGeom>
          <a:solidFill>
            <a:srgbClr val="E5DFD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38"/>
          <p:cNvSpPr/>
          <p:nvPr/>
        </p:nvSpPr>
        <p:spPr>
          <a:xfrm>
            <a:off x="1035248" y="6626543"/>
            <a:ext cx="197400" cy="3402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A4A45"/>
              </a:buClr>
              <a:buSzPts val="2650"/>
              <a:buFont typeface="Lato"/>
              <a:buNone/>
            </a:pPr>
            <a:r>
              <a:rPr lang="en-US" sz="2650" b="1" i="0" u="none" strike="noStrike" cap="none">
                <a:solidFill>
                  <a:srgbClr val="4A4A45"/>
                </a:solidFill>
                <a:latin typeface="Lato"/>
                <a:ea typeface="Lato"/>
                <a:cs typeface="Lato"/>
                <a:sym typeface="Lato"/>
              </a:rPr>
              <a:t>4</a:t>
            </a:r>
            <a:endParaRPr sz="2650" b="0" i="0" u="none" strike="noStrike" cap="none">
              <a:solidFill>
                <a:srgbClr val="000000"/>
              </a:solidFill>
              <a:latin typeface="Arial"/>
              <a:ea typeface="Arial"/>
              <a:cs typeface="Arial"/>
              <a:sym typeface="Arial"/>
            </a:endParaRPr>
          </a:p>
        </p:txBody>
      </p:sp>
      <p:sp>
        <p:nvSpPr>
          <p:cNvPr id="359" name="Google Shape;359;p38"/>
          <p:cNvSpPr/>
          <p:nvPr/>
        </p:nvSpPr>
        <p:spPr>
          <a:xfrm>
            <a:off x="2381488" y="6513195"/>
            <a:ext cx="2835300" cy="354300"/>
          </a:xfrm>
          <a:prstGeom prst="rect">
            <a:avLst/>
          </a:prstGeom>
          <a:noFill/>
          <a:ln>
            <a:noFill/>
          </a:ln>
        </p:spPr>
        <p:txBody>
          <a:bodyPr spcFirstLastPara="1" wrap="square" lIns="0" tIns="0" rIns="0" bIns="0" anchor="t" anchorCtr="0">
            <a:noAutofit/>
          </a:bodyPr>
          <a:lstStyle/>
          <a:p>
            <a:pPr lvl="0">
              <a:lnSpc>
                <a:spcPct val="125000"/>
              </a:lnSpc>
              <a:buClr>
                <a:srgbClr val="4A4A45"/>
              </a:buClr>
              <a:buSzPts val="2200"/>
            </a:pPr>
            <a:r>
              <a:rPr lang="en-US" sz="2200" b="1" dirty="0">
                <a:solidFill>
                  <a:srgbClr val="4A4A45"/>
                </a:solidFill>
                <a:latin typeface="Lato"/>
                <a:ea typeface="Lato"/>
                <a:cs typeface="Lato"/>
                <a:sym typeface="Lato"/>
              </a:rPr>
              <a:t>Enhance Training: </a:t>
            </a:r>
            <a:endParaRPr sz="2200" b="0" i="0" u="none" strike="noStrike" cap="none" dirty="0">
              <a:solidFill>
                <a:srgbClr val="000000"/>
              </a:solidFill>
              <a:latin typeface="Arial"/>
              <a:ea typeface="Arial"/>
              <a:cs typeface="Arial"/>
              <a:sym typeface="Arial"/>
            </a:endParaRPr>
          </a:p>
        </p:txBody>
      </p:sp>
      <p:sp>
        <p:nvSpPr>
          <p:cNvPr id="360" name="Google Shape;360;p38"/>
          <p:cNvSpPr/>
          <p:nvPr/>
        </p:nvSpPr>
        <p:spPr>
          <a:xfrm>
            <a:off x="2381488" y="7003613"/>
            <a:ext cx="5968800" cy="363000"/>
          </a:xfrm>
          <a:prstGeom prst="rect">
            <a:avLst/>
          </a:prstGeom>
          <a:noFill/>
          <a:ln>
            <a:noFill/>
          </a:ln>
        </p:spPr>
        <p:txBody>
          <a:bodyPr spcFirstLastPara="1" wrap="square" lIns="0" tIns="0" rIns="0" bIns="0" anchor="t" anchorCtr="0">
            <a:noAutofit/>
          </a:bodyPr>
          <a:lstStyle/>
          <a:p>
            <a:pPr lvl="0">
              <a:lnSpc>
                <a:spcPct val="162857"/>
              </a:lnSpc>
              <a:buClr>
                <a:srgbClr val="4A4A45"/>
              </a:buClr>
              <a:buSzPts val="1750"/>
            </a:pPr>
            <a:r>
              <a:rPr lang="en-US" sz="1750" dirty="0">
                <a:solidFill>
                  <a:srgbClr val="4A4A45"/>
                </a:solidFill>
                <a:latin typeface="Lato"/>
                <a:ea typeface="Lato"/>
                <a:cs typeface="Lato"/>
                <a:sym typeface="Lato"/>
              </a:rPr>
              <a:t>Focus on healthcare worker training to improve service delivery.</a:t>
            </a:r>
            <a:endParaRPr sz="1750" b="0" i="0" u="none" strike="noStrike" cap="none" dirty="0">
              <a:solidFill>
                <a:srgbClr val="000000"/>
              </a:solidFill>
              <a:latin typeface="Arial"/>
              <a:ea typeface="Arial"/>
              <a:cs typeface="Arial"/>
              <a:sym typeface="Arial"/>
            </a:endParaRPr>
          </a:p>
        </p:txBody>
      </p:sp>
      <p:sp>
        <p:nvSpPr>
          <p:cNvPr id="361" name="Google Shape;361;p38"/>
          <p:cNvSpPr txBox="1">
            <a:spLocks noGrp="1"/>
          </p:cNvSpPr>
          <p:nvPr>
            <p:ph type="sldNum" idx="12"/>
          </p:nvPr>
        </p:nvSpPr>
        <p:spPr>
          <a:xfrm>
            <a:off x="13690854" y="7599761"/>
            <a:ext cx="877800" cy="292500"/>
          </a:xfrm>
          <a:prstGeom prst="rect">
            <a:avLst/>
          </a:prstGeom>
        </p:spPr>
        <p:txBody>
          <a:bodyPr spcFirstLastPara="1" wrap="square" lIns="0" tIns="0" rIns="0" bIns="0" anchor="t" anchorCtr="0">
            <a:sp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pic>
        <p:nvPicPr>
          <p:cNvPr id="393" name="Google Shape;393;p40"/>
          <p:cNvPicPr preferRelativeResize="0"/>
          <p:nvPr/>
        </p:nvPicPr>
        <p:blipFill rotWithShape="1">
          <a:blip r:embed="rId3">
            <a:alphaModFix/>
          </a:blip>
          <a:srcRect/>
          <a:stretch/>
        </p:blipFill>
        <p:spPr>
          <a:xfrm>
            <a:off x="9144000" y="0"/>
            <a:ext cx="5486400" cy="8229598"/>
          </a:xfrm>
          <a:prstGeom prst="rect">
            <a:avLst/>
          </a:prstGeom>
          <a:noFill/>
          <a:ln>
            <a:noFill/>
          </a:ln>
        </p:spPr>
      </p:pic>
      <p:sp>
        <p:nvSpPr>
          <p:cNvPr id="394" name="Google Shape;394;p40"/>
          <p:cNvSpPr txBox="1">
            <a:spLocks noGrp="1"/>
          </p:cNvSpPr>
          <p:nvPr>
            <p:ph type="title"/>
          </p:nvPr>
        </p:nvSpPr>
        <p:spPr>
          <a:xfrm>
            <a:off x="781304" y="2105025"/>
            <a:ext cx="4247896" cy="627090"/>
          </a:xfrm>
          <a:prstGeom prst="rect">
            <a:avLst/>
          </a:prstGeom>
          <a:noFill/>
          <a:ln>
            <a:noFill/>
          </a:ln>
        </p:spPr>
        <p:txBody>
          <a:bodyPr spcFirstLastPara="1" wrap="square" lIns="0" tIns="11425" rIns="0" bIns="0" anchor="t" anchorCtr="0">
            <a:spAutoFit/>
          </a:bodyPr>
          <a:lstStyle/>
          <a:p>
            <a:pPr marL="12700" lvl="0" indent="0" algn="l" rtl="0">
              <a:lnSpc>
                <a:spcPct val="100000"/>
              </a:lnSpc>
              <a:spcBef>
                <a:spcPts val="0"/>
              </a:spcBef>
              <a:spcAft>
                <a:spcPts val="0"/>
              </a:spcAft>
              <a:buSzPts val="1400"/>
              <a:buNone/>
            </a:pPr>
            <a:r>
              <a:rPr lang="en-US" sz="4000" b="1" dirty="0">
                <a:solidFill>
                  <a:srgbClr val="282824"/>
                </a:solidFill>
                <a:latin typeface="Lato"/>
                <a:ea typeface="Lato"/>
                <a:cs typeface="Lato"/>
                <a:sym typeface="Cambria"/>
              </a:rPr>
              <a:t>Conclusion</a:t>
            </a:r>
            <a:endParaRPr sz="4000" b="1" dirty="0">
              <a:solidFill>
                <a:srgbClr val="282824"/>
              </a:solidFill>
              <a:latin typeface="Lato"/>
              <a:ea typeface="Lato"/>
              <a:cs typeface="Lato"/>
              <a:sym typeface="Cambria"/>
            </a:endParaRPr>
          </a:p>
        </p:txBody>
      </p:sp>
      <p:sp>
        <p:nvSpPr>
          <p:cNvPr id="395" name="Google Shape;395;p40"/>
          <p:cNvSpPr txBox="1"/>
          <p:nvPr/>
        </p:nvSpPr>
        <p:spPr>
          <a:xfrm>
            <a:off x="609600" y="3048000"/>
            <a:ext cx="7402830" cy="2290992"/>
          </a:xfrm>
          <a:prstGeom prst="rect">
            <a:avLst/>
          </a:prstGeom>
          <a:noFill/>
          <a:ln>
            <a:noFill/>
          </a:ln>
        </p:spPr>
        <p:txBody>
          <a:bodyPr spcFirstLastPara="1" wrap="square" lIns="0" tIns="74275" rIns="0" bIns="0" anchor="t" anchorCtr="0">
            <a:spAutoFit/>
          </a:bodyPr>
          <a:lstStyle/>
          <a:p>
            <a:pPr marL="355600" lvl="0" indent="-342900">
              <a:buClr>
                <a:schemeClr val="dk1"/>
              </a:buClr>
              <a:buSzPts val="2400"/>
              <a:buFont typeface="Noto Sans Symbols"/>
              <a:buChar char="⮚"/>
            </a:pPr>
            <a:r>
              <a:rPr lang="en-US" sz="2400" b="1" dirty="0">
                <a:solidFill>
                  <a:srgbClr val="4A4A45"/>
                </a:solidFill>
                <a:latin typeface="Lato"/>
                <a:ea typeface="Lato"/>
                <a:cs typeface="Lato"/>
                <a:sym typeface="Gelasio"/>
              </a:rPr>
              <a:t>Impact: </a:t>
            </a:r>
            <a:r>
              <a:rPr lang="en-US" sz="2400" dirty="0">
                <a:solidFill>
                  <a:srgbClr val="4A4A45"/>
                </a:solidFill>
                <a:latin typeface="Lato"/>
                <a:ea typeface="Lato"/>
                <a:cs typeface="Lato"/>
                <a:sym typeface="Gelasio"/>
              </a:rPr>
              <a:t>Data-driven insights can significantly enhance family planning service delivery</a:t>
            </a:r>
            <a:r>
              <a:rPr lang="en-US" sz="2400" dirty="0">
                <a:solidFill>
                  <a:srgbClr val="4A4A45"/>
                </a:solidFill>
                <a:latin typeface="Lato"/>
                <a:ea typeface="Lato"/>
                <a:cs typeface="Lato"/>
                <a:sym typeface="Gelasio"/>
              </a:rPr>
              <a:t>.</a:t>
            </a:r>
          </a:p>
          <a:p>
            <a:pPr marL="12700" lvl="0">
              <a:buClr>
                <a:schemeClr val="dk1"/>
              </a:buClr>
              <a:buSzPts val="2400"/>
            </a:pPr>
            <a:endParaRPr lang="en-US" sz="2400" b="1" dirty="0">
              <a:solidFill>
                <a:srgbClr val="4A4A45"/>
              </a:solidFill>
              <a:latin typeface="Lato"/>
              <a:ea typeface="Lato"/>
              <a:cs typeface="Lato"/>
              <a:sym typeface="Gelasio"/>
            </a:endParaRPr>
          </a:p>
          <a:p>
            <a:pPr marL="355600" lvl="0" indent="-342900">
              <a:buClr>
                <a:schemeClr val="dk1"/>
              </a:buClr>
              <a:buSzPts val="2400"/>
              <a:buFont typeface="Noto Sans Symbols"/>
              <a:buChar char="⮚"/>
            </a:pPr>
            <a:r>
              <a:rPr lang="en-US" sz="2400" b="1" dirty="0">
                <a:solidFill>
                  <a:srgbClr val="4A4A45"/>
                </a:solidFill>
                <a:latin typeface="Lato"/>
                <a:ea typeface="Lato"/>
                <a:cs typeface="Lato"/>
                <a:sym typeface="Gelasio"/>
              </a:rPr>
              <a:t>Future Work: </a:t>
            </a:r>
            <a:r>
              <a:rPr lang="en-US" sz="2400" dirty="0">
                <a:solidFill>
                  <a:srgbClr val="4A4A45"/>
                </a:solidFill>
                <a:latin typeface="Lato"/>
                <a:ea typeface="Lato"/>
                <a:cs typeface="Lato"/>
                <a:sym typeface="Gelasio"/>
              </a:rPr>
              <a:t>Continuous monitoring and adaptation of strategies based on predictive analytics.</a:t>
            </a:r>
            <a:endParaRPr sz="2400" dirty="0">
              <a:solidFill>
                <a:srgbClr val="4A4A45"/>
              </a:solidFill>
              <a:latin typeface="Lato"/>
              <a:ea typeface="Lato"/>
              <a:cs typeface="Lato"/>
              <a:sym typeface="Gelasio"/>
            </a:endParaRPr>
          </a:p>
        </p:txBody>
      </p:sp>
      <p:sp>
        <p:nvSpPr>
          <p:cNvPr id="396" name="Google Shape;396;p40"/>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19</a:t>
            </a:fld>
            <a:endParaRPr/>
          </a:p>
        </p:txBody>
      </p:sp>
      <p:pic>
        <p:nvPicPr>
          <p:cNvPr id="6" name="Google Shape;319;p37" descr="preencoded.png"/>
          <p:cNvPicPr preferRelativeResize="0"/>
          <p:nvPr/>
        </p:nvPicPr>
        <p:blipFill rotWithShape="1">
          <a:blip r:embed="rId4">
            <a:alphaModFix/>
          </a:blip>
          <a:srcRect/>
          <a:stretch/>
        </p:blipFill>
        <p:spPr>
          <a:xfrm>
            <a:off x="9144000" y="0"/>
            <a:ext cx="5486400" cy="8229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0" name="Google Shape;140;p25"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141" name="Google Shape;141;p25"/>
          <p:cNvSpPr/>
          <p:nvPr/>
        </p:nvSpPr>
        <p:spPr>
          <a:xfrm>
            <a:off x="0" y="11289"/>
            <a:ext cx="14630400" cy="8229600"/>
          </a:xfrm>
          <a:prstGeom prst="rect">
            <a:avLst/>
          </a:prstGeom>
          <a:solidFill>
            <a:srgbClr val="EFECE6">
              <a:alpha val="8431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25"/>
          <p:cNvSpPr/>
          <p:nvPr/>
        </p:nvSpPr>
        <p:spPr>
          <a:xfrm>
            <a:off x="793790" y="1393627"/>
            <a:ext cx="4536600" cy="567000"/>
          </a:xfrm>
          <a:prstGeom prst="rect">
            <a:avLst/>
          </a:prstGeom>
          <a:noFill/>
          <a:ln>
            <a:noFill/>
          </a:ln>
        </p:spPr>
        <p:txBody>
          <a:bodyPr spcFirstLastPara="1" wrap="square" lIns="0" tIns="0" rIns="0" bIns="0" anchor="t" anchorCtr="0">
            <a:noAutofit/>
          </a:bodyPr>
          <a:lstStyle/>
          <a:p>
            <a:pPr marL="0" marR="0" lvl="0" indent="0" algn="l" rtl="0">
              <a:lnSpc>
                <a:spcPct val="125352"/>
              </a:lnSpc>
              <a:spcBef>
                <a:spcPts val="0"/>
              </a:spcBef>
              <a:spcAft>
                <a:spcPts val="0"/>
              </a:spcAft>
              <a:buClr>
                <a:srgbClr val="282824"/>
              </a:buClr>
              <a:buSzPts val="3550"/>
              <a:buFont typeface="Lato"/>
              <a:buNone/>
            </a:pPr>
            <a:r>
              <a:rPr lang="en-US" sz="3550" b="1" i="0" u="none" strike="noStrike" cap="none">
                <a:solidFill>
                  <a:srgbClr val="282824"/>
                </a:solidFill>
                <a:latin typeface="Lato"/>
                <a:ea typeface="Lato"/>
                <a:cs typeface="Lato"/>
                <a:sym typeface="Lato"/>
              </a:rPr>
              <a:t>Meet the Team</a:t>
            </a:r>
            <a:endParaRPr sz="3550" b="0" i="0" u="none" strike="noStrike" cap="none">
              <a:solidFill>
                <a:srgbClr val="000000"/>
              </a:solidFill>
              <a:latin typeface="Arial"/>
              <a:ea typeface="Arial"/>
              <a:cs typeface="Arial"/>
              <a:sym typeface="Arial"/>
            </a:endParaRPr>
          </a:p>
        </p:txBody>
      </p:sp>
      <p:pic>
        <p:nvPicPr>
          <p:cNvPr id="145" name="Google Shape;145;p25" descr="preencoded.png"/>
          <p:cNvPicPr preferRelativeResize="0"/>
          <p:nvPr/>
        </p:nvPicPr>
        <p:blipFill rotWithShape="1">
          <a:blip r:embed="rId4">
            <a:alphaModFix/>
          </a:blip>
          <a:srcRect/>
          <a:stretch/>
        </p:blipFill>
        <p:spPr>
          <a:xfrm>
            <a:off x="801410" y="2152007"/>
            <a:ext cx="566976" cy="566976"/>
          </a:xfrm>
          <a:prstGeom prst="rect">
            <a:avLst/>
          </a:prstGeom>
          <a:noFill/>
          <a:ln>
            <a:noFill/>
          </a:ln>
        </p:spPr>
      </p:pic>
      <p:sp>
        <p:nvSpPr>
          <p:cNvPr id="146" name="Google Shape;146;p25"/>
          <p:cNvSpPr/>
          <p:nvPr/>
        </p:nvSpPr>
        <p:spPr>
          <a:xfrm>
            <a:off x="1878874" y="2189658"/>
            <a:ext cx="28353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A4A45"/>
              </a:buClr>
              <a:buSzPts val="2200"/>
              <a:buFont typeface="Lato"/>
              <a:buNone/>
            </a:pPr>
            <a:r>
              <a:rPr lang="en-US" sz="2200" b="1" i="0" u="none" strike="noStrike" cap="none" dirty="0" err="1" smtClean="0">
                <a:solidFill>
                  <a:srgbClr val="4A4A45"/>
                </a:solidFill>
                <a:latin typeface="Lato"/>
                <a:ea typeface="Lato"/>
                <a:cs typeface="Lato"/>
                <a:sym typeface="Lato"/>
              </a:rPr>
              <a:t>Soudie</a:t>
            </a:r>
            <a:r>
              <a:rPr lang="en-US" sz="2200" b="1" i="0" u="none" strike="noStrike" cap="none" dirty="0" smtClean="0">
                <a:solidFill>
                  <a:srgbClr val="4A4A45"/>
                </a:solidFill>
                <a:latin typeface="Lato"/>
                <a:ea typeface="Lato"/>
                <a:cs typeface="Lato"/>
                <a:sym typeface="Lato"/>
              </a:rPr>
              <a:t> Okwaro</a:t>
            </a:r>
            <a:endParaRPr sz="2200" b="0" i="0" u="none" strike="noStrike" cap="none" dirty="0">
              <a:solidFill>
                <a:srgbClr val="000000"/>
              </a:solidFill>
              <a:latin typeface="Arial"/>
              <a:ea typeface="Arial"/>
              <a:cs typeface="Arial"/>
              <a:sym typeface="Arial"/>
            </a:endParaRPr>
          </a:p>
        </p:txBody>
      </p:sp>
      <p:sp>
        <p:nvSpPr>
          <p:cNvPr id="151" name="Google Shape;151;p25"/>
          <p:cNvSpPr/>
          <p:nvPr/>
        </p:nvSpPr>
        <p:spPr>
          <a:xfrm>
            <a:off x="7599521" y="1393627"/>
            <a:ext cx="4536600" cy="567000"/>
          </a:xfrm>
          <a:prstGeom prst="rect">
            <a:avLst/>
          </a:prstGeom>
          <a:noFill/>
          <a:ln>
            <a:noFill/>
          </a:ln>
        </p:spPr>
        <p:txBody>
          <a:bodyPr spcFirstLastPara="1" wrap="square" lIns="0" tIns="0" rIns="0" bIns="0" anchor="t" anchorCtr="0">
            <a:noAutofit/>
          </a:bodyPr>
          <a:lstStyle/>
          <a:p>
            <a:pPr marL="0" marR="0" lvl="0" indent="0" algn="l" rtl="0">
              <a:lnSpc>
                <a:spcPct val="125352"/>
              </a:lnSpc>
              <a:spcBef>
                <a:spcPts val="0"/>
              </a:spcBef>
              <a:spcAft>
                <a:spcPts val="0"/>
              </a:spcAft>
              <a:buClr>
                <a:srgbClr val="282824"/>
              </a:buClr>
              <a:buSzPts val="3550"/>
              <a:buFont typeface="Lato"/>
              <a:buNone/>
            </a:pPr>
            <a:r>
              <a:rPr lang="en-US" sz="3550" b="1" i="0" u="none" strike="noStrike" cap="none">
                <a:solidFill>
                  <a:srgbClr val="282824"/>
                </a:solidFill>
                <a:latin typeface="Lato"/>
                <a:ea typeface="Lato"/>
                <a:cs typeface="Lato"/>
                <a:sym typeface="Lato"/>
              </a:rPr>
              <a:t>Project Objective</a:t>
            </a:r>
            <a:endParaRPr sz="3550" b="0" i="0" u="none" strike="noStrike" cap="none">
              <a:solidFill>
                <a:srgbClr val="000000"/>
              </a:solidFill>
              <a:latin typeface="Arial"/>
              <a:ea typeface="Arial"/>
              <a:cs typeface="Arial"/>
              <a:sym typeface="Arial"/>
            </a:endParaRPr>
          </a:p>
        </p:txBody>
      </p:sp>
      <p:sp>
        <p:nvSpPr>
          <p:cNvPr id="152" name="Google Shape;152;p25"/>
          <p:cNvSpPr/>
          <p:nvPr/>
        </p:nvSpPr>
        <p:spPr>
          <a:xfrm>
            <a:off x="7599521" y="2187416"/>
            <a:ext cx="6244800" cy="708600"/>
          </a:xfrm>
          <a:prstGeom prst="rect">
            <a:avLst/>
          </a:prstGeom>
          <a:noFill/>
          <a:ln>
            <a:noFill/>
          </a:ln>
        </p:spPr>
        <p:txBody>
          <a:bodyPr spcFirstLastPara="1" wrap="square" lIns="0" tIns="0" rIns="0" bIns="0" anchor="t" anchorCtr="0">
            <a:noAutofit/>
          </a:bodyPr>
          <a:lstStyle/>
          <a:p>
            <a:pPr lvl="0">
              <a:lnSpc>
                <a:spcPct val="125000"/>
              </a:lnSpc>
              <a:buClr>
                <a:srgbClr val="4A4A45"/>
              </a:buClr>
              <a:buSzPts val="2200"/>
            </a:pPr>
            <a:r>
              <a:rPr lang="en-US" sz="2200" b="1" dirty="0">
                <a:solidFill>
                  <a:srgbClr val="4A4A45"/>
                </a:solidFill>
                <a:latin typeface="Lato"/>
                <a:ea typeface="Lato"/>
                <a:cs typeface="Lato"/>
                <a:sym typeface="Lato"/>
              </a:rPr>
              <a:t>This project aims to provide data-driven insights to improve family planning services, ultimately enhancing health outcomes.</a:t>
            </a:r>
            <a:endParaRPr sz="2200" b="0" i="0" u="none" strike="noStrike" cap="none" dirty="0">
              <a:solidFill>
                <a:srgbClr val="000000"/>
              </a:solidFill>
              <a:latin typeface="Arial"/>
              <a:ea typeface="Arial"/>
              <a:cs typeface="Arial"/>
              <a:sym typeface="Arial"/>
            </a:endParaRPr>
          </a:p>
        </p:txBody>
      </p:sp>
      <p:sp>
        <p:nvSpPr>
          <p:cNvPr id="153" name="Google Shape;153;p25"/>
          <p:cNvSpPr/>
          <p:nvPr/>
        </p:nvSpPr>
        <p:spPr>
          <a:xfrm>
            <a:off x="793790" y="5702737"/>
            <a:ext cx="13042800" cy="1360200"/>
          </a:xfrm>
          <a:prstGeom prst="roundRect">
            <a:avLst>
              <a:gd name="adj" fmla="val 2502"/>
            </a:avLst>
          </a:prstGeom>
          <a:noFill/>
          <a:ln w="9525" cap="flat" cmpd="sng">
            <a:solidFill>
              <a:srgbClr val="000000">
                <a:alpha val="7058"/>
              </a:srgbClr>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25"/>
          <p:cNvSpPr/>
          <p:nvPr/>
        </p:nvSpPr>
        <p:spPr>
          <a:xfrm>
            <a:off x="801410" y="5710357"/>
            <a:ext cx="13027500" cy="1344900"/>
          </a:xfrm>
          <a:prstGeom prst="rect">
            <a:avLst/>
          </a:prstGeom>
          <a:solidFill>
            <a:srgbClr val="FFFFFF">
              <a:alpha val="313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25"/>
          <p:cNvSpPr/>
          <p:nvPr/>
        </p:nvSpPr>
        <p:spPr>
          <a:xfrm>
            <a:off x="1028224" y="5854065"/>
            <a:ext cx="4536600" cy="567000"/>
          </a:xfrm>
          <a:prstGeom prst="rect">
            <a:avLst/>
          </a:prstGeom>
          <a:noFill/>
          <a:ln>
            <a:noFill/>
          </a:ln>
        </p:spPr>
        <p:txBody>
          <a:bodyPr spcFirstLastPara="1" wrap="square" lIns="0" tIns="0" rIns="0" bIns="0" anchor="t" anchorCtr="0">
            <a:noAutofit/>
          </a:bodyPr>
          <a:lstStyle/>
          <a:p>
            <a:pPr marL="0" marR="0" lvl="0" indent="0" algn="l" rtl="0">
              <a:lnSpc>
                <a:spcPct val="125352"/>
              </a:lnSpc>
              <a:spcBef>
                <a:spcPts val="0"/>
              </a:spcBef>
              <a:spcAft>
                <a:spcPts val="0"/>
              </a:spcAft>
              <a:buClr>
                <a:srgbClr val="282824"/>
              </a:buClr>
              <a:buSzPts val="3550"/>
              <a:buFont typeface="Lato"/>
              <a:buNone/>
            </a:pPr>
            <a:r>
              <a:rPr lang="en-US" sz="3550" b="1" i="0" u="none" strike="noStrike" cap="none">
                <a:solidFill>
                  <a:srgbClr val="282824"/>
                </a:solidFill>
                <a:latin typeface="Lato"/>
                <a:ea typeface="Lato"/>
                <a:cs typeface="Lato"/>
                <a:sym typeface="Lato"/>
              </a:rPr>
              <a:t>Goal:</a:t>
            </a:r>
            <a:endParaRPr sz="3550" b="0" i="0" u="none" strike="noStrike" cap="none">
              <a:solidFill>
                <a:srgbClr val="000000"/>
              </a:solidFill>
              <a:latin typeface="Arial"/>
              <a:ea typeface="Arial"/>
              <a:cs typeface="Arial"/>
              <a:sym typeface="Arial"/>
            </a:endParaRPr>
          </a:p>
        </p:txBody>
      </p:sp>
      <p:sp>
        <p:nvSpPr>
          <p:cNvPr id="156" name="Google Shape;156;p25"/>
          <p:cNvSpPr/>
          <p:nvPr/>
        </p:nvSpPr>
        <p:spPr>
          <a:xfrm>
            <a:off x="1028224" y="6557129"/>
            <a:ext cx="10587900" cy="354300"/>
          </a:xfrm>
          <a:prstGeom prst="rect">
            <a:avLst/>
          </a:prstGeom>
          <a:noFill/>
          <a:ln>
            <a:noFill/>
          </a:ln>
        </p:spPr>
        <p:txBody>
          <a:bodyPr spcFirstLastPara="1" wrap="square" lIns="0" tIns="0" rIns="0" bIns="0" anchor="t" anchorCtr="0">
            <a:noAutofit/>
          </a:bodyPr>
          <a:lstStyle/>
          <a:p>
            <a:pPr lvl="0">
              <a:lnSpc>
                <a:spcPct val="125000"/>
              </a:lnSpc>
              <a:buClr>
                <a:srgbClr val="4A4A45"/>
              </a:buClr>
              <a:buSzPts val="2200"/>
            </a:pPr>
            <a:r>
              <a:rPr lang="en-US" sz="2200" b="1" dirty="0">
                <a:solidFill>
                  <a:srgbClr val="4A4A45"/>
                </a:solidFill>
                <a:latin typeface="Lato"/>
                <a:ea typeface="Lato"/>
                <a:cs typeface="Lato"/>
                <a:sym typeface="Lato"/>
              </a:rPr>
              <a:t>This project aims to provide data-driven insights to improve family planning services, ultimately enhancing health </a:t>
            </a:r>
            <a:r>
              <a:rPr lang="en-US" sz="2200" b="1" dirty="0" smtClean="0">
                <a:solidFill>
                  <a:srgbClr val="4A4A45"/>
                </a:solidFill>
                <a:latin typeface="Lato"/>
                <a:ea typeface="Lato"/>
                <a:cs typeface="Lato"/>
                <a:sym typeface="Lato"/>
              </a:rPr>
              <a:t>outcomes.</a:t>
            </a:r>
            <a:endParaRPr sz="2200" b="0" i="0" u="none" strike="noStrike" cap="none" dirty="0">
              <a:solidFill>
                <a:srgbClr val="000000"/>
              </a:solidFill>
              <a:latin typeface="Arial"/>
              <a:ea typeface="Arial"/>
              <a:cs typeface="Arial"/>
              <a:sym typeface="Arial"/>
            </a:endParaRPr>
          </a:p>
        </p:txBody>
      </p:sp>
      <p:sp>
        <p:nvSpPr>
          <p:cNvPr id="157" name="Google Shape;157;p25"/>
          <p:cNvSpPr txBox="1">
            <a:spLocks noGrp="1"/>
          </p:cNvSpPr>
          <p:nvPr>
            <p:ph type="sldNum" idx="12"/>
          </p:nvPr>
        </p:nvSpPr>
        <p:spPr>
          <a:xfrm>
            <a:off x="13690854" y="7599761"/>
            <a:ext cx="877800" cy="292500"/>
          </a:xfrm>
          <a:prstGeom prst="rect">
            <a:avLst/>
          </a:prstGeom>
        </p:spPr>
        <p:txBody>
          <a:bodyPr spcFirstLastPara="1" wrap="square" lIns="0" tIns="0" rIns="0" bIns="0" anchor="t" anchorCtr="0">
            <a:spAutoFit/>
          </a:bodyPr>
          <a:lstStyle/>
          <a:p>
            <a:pPr marL="0" lvl="0" indent="0" algn="r" rtl="0">
              <a:spcBef>
                <a:spcPts val="0"/>
              </a:spcBef>
              <a:spcAft>
                <a:spcPts val="0"/>
              </a:spcAft>
              <a:buNone/>
            </a:pPr>
            <a:fld id="{00000000-1234-1234-1234-123412341234}" type="slidenum">
              <a:rPr lang="en-US"/>
              <a:t>2</a:t>
            </a:fld>
            <a:endParaRPr/>
          </a:p>
        </p:txBody>
      </p:sp>
      <p:pic>
        <p:nvPicPr>
          <p:cNvPr id="2" name="Picture 1"/>
          <p:cNvPicPr>
            <a:picLocks noChangeAspect="1"/>
          </p:cNvPicPr>
          <p:nvPr/>
        </p:nvPicPr>
        <p:blipFill>
          <a:blip r:embed="rId5"/>
          <a:stretch>
            <a:fillRect/>
          </a:stretch>
        </p:blipFill>
        <p:spPr>
          <a:xfrm>
            <a:off x="801410" y="4114395"/>
            <a:ext cx="566977" cy="566977"/>
          </a:xfrm>
          <a:prstGeom prst="rect">
            <a:avLst/>
          </a:prstGeom>
        </p:spPr>
      </p:pic>
      <p:pic>
        <p:nvPicPr>
          <p:cNvPr id="3" name="Picture 2"/>
          <p:cNvPicPr>
            <a:picLocks noChangeAspect="1"/>
          </p:cNvPicPr>
          <p:nvPr/>
        </p:nvPicPr>
        <p:blipFill>
          <a:blip r:embed="rId6"/>
          <a:stretch>
            <a:fillRect/>
          </a:stretch>
        </p:blipFill>
        <p:spPr>
          <a:xfrm>
            <a:off x="801410" y="3105554"/>
            <a:ext cx="573074" cy="573074"/>
          </a:xfrm>
          <a:prstGeom prst="rect">
            <a:avLst/>
          </a:prstGeom>
        </p:spPr>
      </p:pic>
      <p:sp>
        <p:nvSpPr>
          <p:cNvPr id="22" name="Google Shape;146;p25"/>
          <p:cNvSpPr/>
          <p:nvPr/>
        </p:nvSpPr>
        <p:spPr>
          <a:xfrm>
            <a:off x="1885581" y="3177104"/>
            <a:ext cx="28353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A4A45"/>
              </a:buClr>
              <a:buSzPts val="2200"/>
              <a:buFont typeface="Lato"/>
              <a:buNone/>
            </a:pPr>
            <a:r>
              <a:rPr lang="en-US" sz="2200" b="1" i="0" u="none" strike="noStrike" cap="none" dirty="0" err="1" smtClean="0">
                <a:solidFill>
                  <a:srgbClr val="4A4A45"/>
                </a:solidFill>
                <a:latin typeface="Lato"/>
                <a:ea typeface="Lato"/>
                <a:cs typeface="Lato"/>
                <a:sym typeface="Lato"/>
              </a:rPr>
              <a:t>Franciscar</a:t>
            </a:r>
            <a:r>
              <a:rPr lang="en-US" sz="2200" b="1" i="0" u="none" strike="noStrike" cap="none" dirty="0" smtClean="0">
                <a:solidFill>
                  <a:srgbClr val="4A4A45"/>
                </a:solidFill>
                <a:latin typeface="Lato"/>
                <a:ea typeface="Lato"/>
                <a:cs typeface="Lato"/>
                <a:sym typeface="Lato"/>
              </a:rPr>
              <a:t> </a:t>
            </a:r>
            <a:r>
              <a:rPr lang="en-US" sz="2200" b="1" i="0" u="none" strike="noStrike" cap="none" dirty="0" err="1" smtClean="0">
                <a:solidFill>
                  <a:srgbClr val="4A4A45"/>
                </a:solidFill>
                <a:latin typeface="Lato"/>
                <a:ea typeface="Lato"/>
                <a:cs typeface="Lato"/>
                <a:sym typeface="Lato"/>
              </a:rPr>
              <a:t>Mutie</a:t>
            </a:r>
            <a:endParaRPr sz="2200" b="0" i="0" u="none" strike="noStrike" cap="none" dirty="0">
              <a:solidFill>
                <a:srgbClr val="000000"/>
              </a:solidFill>
              <a:latin typeface="Arial"/>
              <a:ea typeface="Arial"/>
              <a:cs typeface="Arial"/>
              <a:sym typeface="Arial"/>
            </a:endParaRPr>
          </a:p>
        </p:txBody>
      </p:sp>
      <p:sp>
        <p:nvSpPr>
          <p:cNvPr id="23" name="Google Shape;146;p25"/>
          <p:cNvSpPr/>
          <p:nvPr/>
        </p:nvSpPr>
        <p:spPr>
          <a:xfrm>
            <a:off x="1885581" y="4164550"/>
            <a:ext cx="28353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A4A45"/>
              </a:buClr>
              <a:buSzPts val="2200"/>
              <a:buFont typeface="Lato"/>
              <a:buNone/>
            </a:pPr>
            <a:r>
              <a:rPr lang="en-US" sz="2200" b="1" i="0" u="none" strike="noStrike" cap="none" dirty="0" smtClean="0">
                <a:solidFill>
                  <a:srgbClr val="4A4A45"/>
                </a:solidFill>
                <a:latin typeface="Lato"/>
                <a:ea typeface="Lato"/>
                <a:cs typeface="Lato"/>
                <a:sym typeface="Lato"/>
              </a:rPr>
              <a:t>Rose </a:t>
            </a:r>
            <a:r>
              <a:rPr lang="en-US" sz="2200" b="1" i="0" u="none" strike="noStrike" cap="none" dirty="0" err="1" smtClean="0">
                <a:solidFill>
                  <a:srgbClr val="4A4A45"/>
                </a:solidFill>
                <a:latin typeface="Lato"/>
                <a:ea typeface="Lato"/>
                <a:cs typeface="Lato"/>
                <a:sym typeface="Lato"/>
              </a:rPr>
              <a:t>Gitau</a:t>
            </a:r>
            <a:endParaRPr sz="2200" b="0" i="0" u="none" strike="noStrike" cap="none" dirty="0">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pic>
        <p:nvPicPr>
          <p:cNvPr id="401" name="Google Shape;401;p41"/>
          <p:cNvPicPr preferRelativeResize="0"/>
          <p:nvPr/>
        </p:nvPicPr>
        <p:blipFill rotWithShape="1">
          <a:blip r:embed="rId3">
            <a:alphaModFix/>
          </a:blip>
          <a:srcRect/>
          <a:stretch/>
        </p:blipFill>
        <p:spPr>
          <a:xfrm>
            <a:off x="9144000" y="0"/>
            <a:ext cx="5486400" cy="8229598"/>
          </a:xfrm>
          <a:prstGeom prst="rect">
            <a:avLst/>
          </a:prstGeom>
          <a:noFill/>
          <a:ln>
            <a:noFill/>
          </a:ln>
        </p:spPr>
      </p:pic>
      <p:sp>
        <p:nvSpPr>
          <p:cNvPr id="402" name="Google Shape;402;p41"/>
          <p:cNvSpPr txBox="1"/>
          <p:nvPr/>
        </p:nvSpPr>
        <p:spPr>
          <a:xfrm>
            <a:off x="781304" y="2529611"/>
            <a:ext cx="2868930" cy="1489710"/>
          </a:xfrm>
          <a:prstGeom prst="rect">
            <a:avLst/>
          </a:prstGeom>
          <a:noFill/>
          <a:ln>
            <a:noFill/>
          </a:ln>
        </p:spPr>
        <p:txBody>
          <a:bodyPr spcFirstLastPara="1" wrap="square" lIns="0" tIns="13325" rIns="0" bIns="0" anchor="t" anchorCtr="0">
            <a:spAutoFit/>
          </a:bodyPr>
          <a:lstStyle/>
          <a:p>
            <a:pPr marL="12700" marR="0" lvl="0" indent="0" algn="l" rtl="0">
              <a:lnSpc>
                <a:spcPct val="100000"/>
              </a:lnSpc>
              <a:spcBef>
                <a:spcPts val="0"/>
              </a:spcBef>
              <a:spcAft>
                <a:spcPts val="0"/>
              </a:spcAft>
              <a:buClr>
                <a:srgbClr val="000000"/>
              </a:buClr>
              <a:buSzPts val="9600"/>
              <a:buFont typeface="Arial"/>
              <a:buNone/>
            </a:pPr>
            <a:r>
              <a:rPr lang="en-US" sz="9600" b="1" i="0" u="none" strike="noStrike" cap="none">
                <a:solidFill>
                  <a:srgbClr val="443728"/>
                </a:solidFill>
                <a:latin typeface="Times New Roman"/>
                <a:ea typeface="Times New Roman"/>
                <a:cs typeface="Times New Roman"/>
                <a:sym typeface="Times New Roman"/>
              </a:rPr>
              <a:t>Q&amp;A</a:t>
            </a:r>
            <a:endParaRPr sz="9600" b="0" i="0" u="none" strike="noStrike" cap="none">
              <a:solidFill>
                <a:srgbClr val="000000"/>
              </a:solidFill>
              <a:latin typeface="Times New Roman"/>
              <a:ea typeface="Times New Roman"/>
              <a:cs typeface="Times New Roman"/>
              <a:sym typeface="Times New Roman"/>
            </a:endParaRPr>
          </a:p>
        </p:txBody>
      </p:sp>
      <p:sp>
        <p:nvSpPr>
          <p:cNvPr id="403" name="Google Shape;403;p41"/>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pic>
        <p:nvPicPr>
          <p:cNvPr id="408" name="Google Shape;408;p42"/>
          <p:cNvPicPr preferRelativeResize="0"/>
          <p:nvPr/>
        </p:nvPicPr>
        <p:blipFill rotWithShape="1">
          <a:blip r:embed="rId3">
            <a:alphaModFix/>
          </a:blip>
          <a:srcRect/>
          <a:stretch/>
        </p:blipFill>
        <p:spPr>
          <a:xfrm>
            <a:off x="0" y="0"/>
            <a:ext cx="5486400" cy="8229598"/>
          </a:xfrm>
          <a:prstGeom prst="rect">
            <a:avLst/>
          </a:prstGeom>
          <a:noFill/>
          <a:ln>
            <a:noFill/>
          </a:ln>
        </p:spPr>
      </p:pic>
      <p:sp>
        <p:nvSpPr>
          <p:cNvPr id="409" name="Google Shape;409;p42"/>
          <p:cNvSpPr txBox="1">
            <a:spLocks noGrp="1"/>
          </p:cNvSpPr>
          <p:nvPr>
            <p:ph type="title"/>
          </p:nvPr>
        </p:nvSpPr>
        <p:spPr>
          <a:xfrm>
            <a:off x="6268973" y="2834716"/>
            <a:ext cx="4601210" cy="1123315"/>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US" sz="7200" b="1">
                <a:latin typeface="Arial"/>
                <a:ea typeface="Arial"/>
                <a:cs typeface="Arial"/>
                <a:sym typeface="Arial"/>
              </a:rPr>
              <a:t>Thank You</a:t>
            </a:r>
            <a:endParaRPr sz="7200">
              <a:latin typeface="Arial"/>
              <a:ea typeface="Arial"/>
              <a:cs typeface="Arial"/>
              <a:sym typeface="Arial"/>
            </a:endParaRPr>
          </a:p>
        </p:txBody>
      </p:sp>
      <p:sp>
        <p:nvSpPr>
          <p:cNvPr id="410" name="Google Shape;410;p42"/>
          <p:cNvSpPr/>
          <p:nvPr/>
        </p:nvSpPr>
        <p:spPr>
          <a:xfrm>
            <a:off x="12649200" y="7696200"/>
            <a:ext cx="1828800" cy="38100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1" name="Google Shape;411;p42"/>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21</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6"/>
          <p:cNvSpPr/>
          <p:nvPr/>
        </p:nvSpPr>
        <p:spPr>
          <a:xfrm>
            <a:off x="392339" y="835384"/>
            <a:ext cx="7442149" cy="767638"/>
          </a:xfrm>
          <a:prstGeom prst="rect">
            <a:avLst/>
          </a:prstGeom>
          <a:noFill/>
          <a:ln>
            <a:noFill/>
          </a:ln>
        </p:spPr>
        <p:txBody>
          <a:bodyPr spcFirstLastPara="1" wrap="square" lIns="0" tIns="0" rIns="0" bIns="0" anchor="t" anchorCtr="0">
            <a:noAutofit/>
          </a:bodyPr>
          <a:lstStyle/>
          <a:p>
            <a:pPr lvl="0">
              <a:lnSpc>
                <a:spcPct val="124719"/>
              </a:lnSpc>
              <a:buClr>
                <a:srgbClr val="484237"/>
              </a:buClr>
              <a:buSzPts val="4450"/>
            </a:pPr>
            <a:r>
              <a:rPr lang="en-US" sz="4450" b="1" dirty="0">
                <a:solidFill>
                  <a:srgbClr val="484237"/>
                </a:solidFill>
                <a:latin typeface="Gelasio SemiBold"/>
                <a:ea typeface="Gelasio SemiBold"/>
                <a:cs typeface="Gelasio SemiBold"/>
                <a:sym typeface="Gelasio SemiBold"/>
              </a:rPr>
              <a:t>Problem Statement</a:t>
            </a:r>
            <a:endParaRPr sz="4450" b="0" i="0" u="none" strike="noStrike" cap="none" dirty="0">
              <a:solidFill>
                <a:srgbClr val="000000"/>
              </a:solidFill>
              <a:latin typeface="Arial"/>
              <a:ea typeface="Arial"/>
              <a:cs typeface="Arial"/>
              <a:sym typeface="Arial"/>
            </a:endParaRPr>
          </a:p>
        </p:txBody>
      </p:sp>
      <p:sp>
        <p:nvSpPr>
          <p:cNvPr id="165" name="Google Shape;165;p26"/>
          <p:cNvSpPr/>
          <p:nvPr/>
        </p:nvSpPr>
        <p:spPr>
          <a:xfrm>
            <a:off x="392339" y="1989188"/>
            <a:ext cx="13298515" cy="1747198"/>
          </a:xfrm>
          <a:prstGeom prst="rect">
            <a:avLst/>
          </a:prstGeom>
          <a:noFill/>
          <a:ln>
            <a:noFill/>
          </a:ln>
        </p:spPr>
        <p:txBody>
          <a:bodyPr spcFirstLastPara="1" wrap="square" lIns="0" tIns="0" rIns="0" bIns="0" anchor="t" anchorCtr="0">
            <a:noAutofit/>
          </a:bodyPr>
          <a:lstStyle/>
          <a:p>
            <a:pPr marL="342900" lvl="0" indent="-342900">
              <a:lnSpc>
                <a:spcPct val="118750"/>
              </a:lnSpc>
              <a:buClr>
                <a:schemeClr val="dk1"/>
              </a:buClr>
              <a:buSzPts val="2400"/>
              <a:buFont typeface="Noto Sans Symbols"/>
              <a:buChar char="⮚"/>
            </a:pPr>
            <a:r>
              <a:rPr lang="en-US" sz="2200" b="1" dirty="0">
                <a:solidFill>
                  <a:srgbClr val="4A4A45"/>
                </a:solidFill>
                <a:latin typeface="Lato"/>
                <a:ea typeface="Lato"/>
                <a:cs typeface="Lato"/>
                <a:sym typeface="Lato"/>
              </a:rPr>
              <a:t>Kenya faces significant strides in increasing access to family planning services, yet a substantial unmet need for family planning remains. </a:t>
            </a:r>
            <a:endParaRPr lang="en-US" sz="2200" b="1" dirty="0" smtClean="0">
              <a:solidFill>
                <a:srgbClr val="4A4A45"/>
              </a:solidFill>
              <a:latin typeface="Lato"/>
              <a:ea typeface="Lato"/>
              <a:cs typeface="Lato"/>
              <a:sym typeface="Lato"/>
            </a:endParaRPr>
          </a:p>
          <a:p>
            <a:pPr lvl="0">
              <a:lnSpc>
                <a:spcPct val="118750"/>
              </a:lnSpc>
              <a:buClr>
                <a:schemeClr val="dk1"/>
              </a:buClr>
              <a:buSzPts val="2400"/>
            </a:pPr>
            <a:endParaRPr lang="en-US" sz="2200" b="1" dirty="0" smtClean="0">
              <a:solidFill>
                <a:srgbClr val="4A4A45"/>
              </a:solidFill>
              <a:latin typeface="Lato"/>
              <a:ea typeface="Lato"/>
              <a:cs typeface="Lato"/>
              <a:sym typeface="Lato"/>
            </a:endParaRPr>
          </a:p>
          <a:p>
            <a:pPr marL="342900" lvl="0" indent="-342900">
              <a:lnSpc>
                <a:spcPct val="118750"/>
              </a:lnSpc>
              <a:buClr>
                <a:schemeClr val="dk1"/>
              </a:buClr>
              <a:buSzPts val="2400"/>
              <a:buFont typeface="Noto Sans Symbols"/>
              <a:buChar char="⮚"/>
            </a:pPr>
            <a:r>
              <a:rPr lang="en-US" sz="2200" b="1" dirty="0" smtClean="0">
                <a:solidFill>
                  <a:srgbClr val="4A4A45"/>
                </a:solidFill>
                <a:latin typeface="Lato"/>
                <a:ea typeface="Lato"/>
                <a:cs typeface="Lato"/>
                <a:sym typeface="Lato"/>
              </a:rPr>
              <a:t>According </a:t>
            </a:r>
            <a:r>
              <a:rPr lang="en-US" sz="2200" b="1" dirty="0">
                <a:solidFill>
                  <a:srgbClr val="4A4A45"/>
                </a:solidFill>
                <a:latin typeface="Lato"/>
                <a:ea typeface="Lato"/>
                <a:cs typeface="Lato"/>
                <a:sym typeface="Lato"/>
              </a:rPr>
              <a:t>to the 2022 Kenya Demographic and Health Survey (KDHS), the total unmet need for family planning is 15%, with 10% for spacing and 5% for limiting births.  </a:t>
            </a:r>
            <a:r>
              <a:rPr lang="en-US" sz="2200" b="1" dirty="0" smtClean="0">
                <a:solidFill>
                  <a:srgbClr val="4A4A45"/>
                </a:solidFill>
                <a:latin typeface="Lato"/>
                <a:ea typeface="Lato"/>
                <a:cs typeface="Lato"/>
                <a:sym typeface="Lato"/>
              </a:rPr>
              <a:t>This </a:t>
            </a:r>
            <a:r>
              <a:rPr lang="en-US" sz="2200" b="1" dirty="0">
                <a:solidFill>
                  <a:srgbClr val="4A4A45"/>
                </a:solidFill>
                <a:latin typeface="Lato"/>
                <a:ea typeface="Lato"/>
                <a:cs typeface="Lato"/>
                <a:sym typeface="Lato"/>
              </a:rPr>
              <a:t>indicates that a significant portion of the population desires to space or limit births but is not using any contraceptive method. </a:t>
            </a:r>
            <a:endParaRPr lang="en-US" sz="2200" b="1" dirty="0" smtClean="0">
              <a:solidFill>
                <a:srgbClr val="4A4A45"/>
              </a:solidFill>
              <a:latin typeface="Lato"/>
              <a:ea typeface="Lato"/>
              <a:cs typeface="Lato"/>
              <a:sym typeface="Lato"/>
            </a:endParaRPr>
          </a:p>
          <a:p>
            <a:pPr lvl="0">
              <a:lnSpc>
                <a:spcPct val="118750"/>
              </a:lnSpc>
              <a:buClr>
                <a:schemeClr val="dk1"/>
              </a:buClr>
              <a:buSzPts val="2400"/>
            </a:pPr>
            <a:endParaRPr lang="en-US" sz="2200" b="1" dirty="0" smtClean="0">
              <a:solidFill>
                <a:srgbClr val="4A4A45"/>
              </a:solidFill>
              <a:latin typeface="Lato"/>
              <a:ea typeface="Lato"/>
              <a:cs typeface="Lato"/>
              <a:sym typeface="Lato"/>
            </a:endParaRPr>
          </a:p>
          <a:p>
            <a:pPr marL="342900" lvl="0" indent="-342900">
              <a:lnSpc>
                <a:spcPct val="118750"/>
              </a:lnSpc>
              <a:buClr>
                <a:schemeClr val="dk1"/>
              </a:buClr>
              <a:buSzPts val="2400"/>
              <a:buFont typeface="Noto Sans Symbols"/>
              <a:buChar char="⮚"/>
            </a:pPr>
            <a:r>
              <a:rPr lang="en-US" sz="2200" b="1" dirty="0" smtClean="0">
                <a:solidFill>
                  <a:srgbClr val="4A4A45"/>
                </a:solidFill>
                <a:latin typeface="Lato"/>
                <a:ea typeface="Lato"/>
                <a:cs typeface="Lato"/>
                <a:sym typeface="Lato"/>
              </a:rPr>
              <a:t>Traditional </a:t>
            </a:r>
            <a:r>
              <a:rPr lang="en-US" sz="2200" b="1" dirty="0">
                <a:solidFill>
                  <a:srgbClr val="4A4A45"/>
                </a:solidFill>
                <a:latin typeface="Lato"/>
                <a:ea typeface="Lato"/>
                <a:cs typeface="Lato"/>
                <a:sym typeface="Lato"/>
              </a:rPr>
              <a:t>methods often show imbalances, with a heavy reliance on short-acting methods, leading to unstable uptake of long-acting reversible contraceptives (LARCs) and permanent methods. </a:t>
            </a:r>
            <a:endParaRPr lang="en-US" sz="2200" b="1" dirty="0" smtClean="0">
              <a:solidFill>
                <a:srgbClr val="4A4A45"/>
              </a:solidFill>
              <a:latin typeface="Lato"/>
              <a:ea typeface="Lato"/>
              <a:cs typeface="Lato"/>
              <a:sym typeface="Lato"/>
            </a:endParaRPr>
          </a:p>
          <a:p>
            <a:pPr lvl="0">
              <a:lnSpc>
                <a:spcPct val="118750"/>
              </a:lnSpc>
              <a:buClr>
                <a:schemeClr val="dk1"/>
              </a:buClr>
              <a:buSzPts val="2400"/>
            </a:pPr>
            <a:endParaRPr lang="en-US" sz="2200" b="1" dirty="0" smtClean="0">
              <a:solidFill>
                <a:srgbClr val="4A4A45"/>
              </a:solidFill>
              <a:latin typeface="Lato"/>
              <a:ea typeface="Lato"/>
              <a:cs typeface="Lato"/>
              <a:sym typeface="Lato"/>
            </a:endParaRPr>
          </a:p>
          <a:p>
            <a:pPr marL="342900" lvl="0" indent="-342900">
              <a:lnSpc>
                <a:spcPct val="118750"/>
              </a:lnSpc>
              <a:buClr>
                <a:schemeClr val="dk1"/>
              </a:buClr>
              <a:buSzPts val="2400"/>
              <a:buFont typeface="Noto Sans Symbols"/>
              <a:buChar char="⮚"/>
            </a:pPr>
            <a:r>
              <a:rPr lang="en-US" sz="2200" b="1" dirty="0" smtClean="0">
                <a:solidFill>
                  <a:srgbClr val="4A4A45"/>
                </a:solidFill>
                <a:latin typeface="Lato"/>
                <a:ea typeface="Lato"/>
                <a:cs typeface="Lato"/>
                <a:sym typeface="Lato"/>
              </a:rPr>
              <a:t>This </a:t>
            </a:r>
            <a:r>
              <a:rPr lang="en-US" sz="2200" b="1" dirty="0">
                <a:solidFill>
                  <a:srgbClr val="4A4A45"/>
                </a:solidFill>
                <a:latin typeface="Lato"/>
                <a:ea typeface="Lato"/>
                <a:cs typeface="Lato"/>
                <a:sym typeface="Lato"/>
              </a:rPr>
              <a:t>disparity can lead to higher discontinuation rates and continued unmet need. </a:t>
            </a:r>
            <a:endParaRPr lang="en-US" sz="2200" b="1" dirty="0" smtClean="0">
              <a:solidFill>
                <a:srgbClr val="4A4A45"/>
              </a:solidFill>
              <a:latin typeface="Lato"/>
              <a:ea typeface="Lato"/>
              <a:cs typeface="Lato"/>
              <a:sym typeface="Lato"/>
            </a:endParaRPr>
          </a:p>
          <a:p>
            <a:pPr lvl="0">
              <a:lnSpc>
                <a:spcPct val="118750"/>
              </a:lnSpc>
              <a:buClr>
                <a:schemeClr val="dk1"/>
              </a:buClr>
              <a:buSzPts val="2400"/>
            </a:pPr>
            <a:endParaRPr lang="en-US" sz="2200" b="1" dirty="0" smtClean="0">
              <a:solidFill>
                <a:srgbClr val="4A4A45"/>
              </a:solidFill>
              <a:latin typeface="Lato"/>
              <a:ea typeface="Lato"/>
              <a:cs typeface="Lato"/>
              <a:sym typeface="Lato"/>
            </a:endParaRPr>
          </a:p>
          <a:p>
            <a:pPr marL="342900" lvl="0" indent="-342900">
              <a:lnSpc>
                <a:spcPct val="118750"/>
              </a:lnSpc>
              <a:buClr>
                <a:schemeClr val="dk1"/>
              </a:buClr>
              <a:buSzPts val="2400"/>
              <a:buFont typeface="Noto Sans Symbols"/>
              <a:buChar char="⮚"/>
            </a:pPr>
            <a:r>
              <a:rPr lang="en-US" sz="2200" b="1" dirty="0" smtClean="0">
                <a:solidFill>
                  <a:srgbClr val="4A4A45"/>
                </a:solidFill>
                <a:latin typeface="Lato"/>
                <a:ea typeface="Lato"/>
                <a:cs typeface="Lato"/>
                <a:sym typeface="Lato"/>
              </a:rPr>
              <a:t>Supply </a:t>
            </a:r>
            <a:r>
              <a:rPr lang="en-US" sz="2200" b="1" dirty="0">
                <a:solidFill>
                  <a:srgbClr val="4A4A45"/>
                </a:solidFill>
                <a:latin typeface="Lato"/>
                <a:ea typeface="Lato"/>
                <a:cs typeface="Lato"/>
                <a:sym typeface="Lato"/>
              </a:rPr>
              <a:t>chain inefficiencies, commodity stock-outs, inadequate healthcare worker training, and uneven distribution of resources exacerbate these issues, hindering effective service delivery.</a:t>
            </a:r>
            <a:endParaRPr sz="2200" b="1" dirty="0">
              <a:solidFill>
                <a:srgbClr val="4A4A45"/>
              </a:solidFill>
              <a:latin typeface="Lato"/>
              <a:ea typeface="Lato"/>
              <a:cs typeface="Lato"/>
            </a:endParaRPr>
          </a:p>
        </p:txBody>
      </p:sp>
      <p:sp>
        <p:nvSpPr>
          <p:cNvPr id="169" name="Google Shape;169;p26"/>
          <p:cNvSpPr txBox="1">
            <a:spLocks noGrp="1"/>
          </p:cNvSpPr>
          <p:nvPr>
            <p:ph type="sldNum" idx="12"/>
          </p:nvPr>
        </p:nvSpPr>
        <p:spPr>
          <a:xfrm>
            <a:off x="13690854" y="7599761"/>
            <a:ext cx="877800" cy="292500"/>
          </a:xfrm>
          <a:prstGeom prst="rect">
            <a:avLst/>
          </a:prstGeom>
        </p:spPr>
        <p:txBody>
          <a:bodyPr spcFirstLastPara="1" wrap="square" lIns="0" tIns="0" rIns="0" bIns="0" anchor="t" anchorCtr="0">
            <a:sp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6"/>
          <p:cNvSpPr/>
          <p:nvPr/>
        </p:nvSpPr>
        <p:spPr>
          <a:xfrm>
            <a:off x="392339" y="835384"/>
            <a:ext cx="7442149" cy="767638"/>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484237"/>
              </a:buClr>
              <a:buSzPts val="4450"/>
              <a:buFont typeface="Gelasio SemiBold"/>
              <a:buNone/>
            </a:pPr>
            <a:r>
              <a:rPr lang="en-US" sz="4450" b="1" i="0" u="none" strike="noStrike" cap="none" dirty="0" smtClean="0">
                <a:solidFill>
                  <a:srgbClr val="484237"/>
                </a:solidFill>
                <a:latin typeface="Gelasio SemiBold"/>
                <a:ea typeface="Gelasio SemiBold"/>
                <a:cs typeface="Gelasio SemiBold"/>
                <a:sym typeface="Gelasio SemiBold"/>
              </a:rPr>
              <a:t>Business Understanding</a:t>
            </a:r>
            <a:endParaRPr sz="4450" b="0" i="0" u="none" strike="noStrike" cap="none" dirty="0">
              <a:solidFill>
                <a:srgbClr val="000000"/>
              </a:solidFill>
              <a:latin typeface="Arial"/>
              <a:ea typeface="Arial"/>
              <a:cs typeface="Arial"/>
              <a:sym typeface="Arial"/>
            </a:endParaRPr>
          </a:p>
        </p:txBody>
      </p:sp>
      <p:sp>
        <p:nvSpPr>
          <p:cNvPr id="164" name="Google Shape;164;p26"/>
          <p:cNvSpPr/>
          <p:nvPr/>
        </p:nvSpPr>
        <p:spPr>
          <a:xfrm>
            <a:off x="593775" y="2571638"/>
            <a:ext cx="2835300" cy="769800"/>
          </a:xfrm>
          <a:prstGeom prst="rect">
            <a:avLst/>
          </a:prstGeom>
          <a:noFill/>
          <a:ln>
            <a:noFill/>
          </a:ln>
        </p:spPr>
        <p:txBody>
          <a:bodyPr spcFirstLastPara="1" wrap="square" lIns="0" tIns="0" rIns="0" bIns="0" anchor="t" anchorCtr="0">
            <a:noAutofit/>
          </a:bodyPr>
          <a:lstStyle/>
          <a:p>
            <a:pPr lvl="0">
              <a:lnSpc>
                <a:spcPct val="98214"/>
              </a:lnSpc>
              <a:buClr>
                <a:srgbClr val="484237"/>
              </a:buClr>
              <a:buSzPts val="2800"/>
            </a:pPr>
            <a:r>
              <a:rPr lang="en-US" sz="2800" b="1" dirty="0">
                <a:solidFill>
                  <a:srgbClr val="484237"/>
                </a:solidFill>
                <a:latin typeface="Gelasio SemiBold"/>
                <a:ea typeface="Gelasio SemiBold"/>
                <a:cs typeface="Gelasio SemiBold"/>
                <a:sym typeface="Gelasio SemiBold"/>
              </a:rPr>
              <a:t>Real-World Problem:</a:t>
            </a:r>
            <a:endParaRPr sz="2800" b="0" i="0" u="none" strike="noStrike" cap="none" dirty="0">
              <a:solidFill>
                <a:srgbClr val="000000"/>
              </a:solidFill>
              <a:latin typeface="Arial"/>
              <a:ea typeface="Arial"/>
              <a:cs typeface="Arial"/>
              <a:sym typeface="Arial"/>
            </a:endParaRPr>
          </a:p>
        </p:txBody>
      </p:sp>
      <p:sp>
        <p:nvSpPr>
          <p:cNvPr id="165" name="Google Shape;165;p26"/>
          <p:cNvSpPr/>
          <p:nvPr/>
        </p:nvSpPr>
        <p:spPr>
          <a:xfrm>
            <a:off x="425475" y="3614788"/>
            <a:ext cx="6007200" cy="1747198"/>
          </a:xfrm>
          <a:prstGeom prst="rect">
            <a:avLst/>
          </a:prstGeom>
          <a:noFill/>
          <a:ln>
            <a:noFill/>
          </a:ln>
        </p:spPr>
        <p:txBody>
          <a:bodyPr spcFirstLastPara="1" wrap="square" lIns="0" tIns="0" rIns="0" bIns="0" anchor="t" anchorCtr="0">
            <a:noAutofit/>
          </a:bodyPr>
          <a:lstStyle/>
          <a:p>
            <a:pPr marL="342900" lvl="0" indent="-342900">
              <a:lnSpc>
                <a:spcPct val="118750"/>
              </a:lnSpc>
              <a:buClr>
                <a:schemeClr val="dk1"/>
              </a:buClr>
              <a:buSzPts val="2400"/>
              <a:buFont typeface="Noto Sans Symbols"/>
              <a:buChar char="⮚"/>
            </a:pPr>
            <a:r>
              <a:rPr lang="en-US" sz="2200" b="1" dirty="0">
                <a:solidFill>
                  <a:srgbClr val="4A4A45"/>
                </a:solidFill>
                <a:latin typeface="Lato"/>
                <a:ea typeface="Lato"/>
                <a:cs typeface="Lato"/>
                <a:sym typeface="Lato"/>
              </a:rPr>
              <a:t>Significant unmet need for family planning in Kenya </a:t>
            </a:r>
            <a:r>
              <a:rPr lang="en-US" sz="2200" b="1" dirty="0" smtClean="0">
                <a:solidFill>
                  <a:srgbClr val="4A4A45"/>
                </a:solidFill>
                <a:latin typeface="Lato"/>
                <a:ea typeface="Lato"/>
                <a:cs typeface="Lato"/>
                <a:sym typeface="Lato"/>
              </a:rPr>
              <a:t>(15%).</a:t>
            </a:r>
          </a:p>
          <a:p>
            <a:pPr marL="342900" indent="-342900">
              <a:lnSpc>
                <a:spcPct val="118750"/>
              </a:lnSpc>
              <a:buClr>
                <a:schemeClr val="dk1"/>
              </a:buClr>
              <a:buSzPts val="2400"/>
              <a:buFont typeface="Noto Sans Symbols"/>
              <a:buChar char="⮚"/>
            </a:pPr>
            <a:r>
              <a:rPr lang="en-US" sz="2200" b="1" dirty="0">
                <a:solidFill>
                  <a:srgbClr val="4A4A45"/>
                </a:solidFill>
                <a:latin typeface="Lato"/>
                <a:ea typeface="Lato"/>
                <a:cs typeface="Lato"/>
              </a:rPr>
              <a:t>Challenges in service delivery affecting maternal and child health.</a:t>
            </a:r>
            <a:endParaRPr sz="2200" b="1" dirty="0">
              <a:solidFill>
                <a:srgbClr val="4A4A45"/>
              </a:solidFill>
              <a:latin typeface="Lato"/>
              <a:ea typeface="Lato"/>
              <a:cs typeface="Lato"/>
            </a:endParaRPr>
          </a:p>
        </p:txBody>
      </p:sp>
      <p:sp>
        <p:nvSpPr>
          <p:cNvPr id="166" name="Google Shape;166;p26"/>
          <p:cNvSpPr/>
          <p:nvPr/>
        </p:nvSpPr>
        <p:spPr>
          <a:xfrm>
            <a:off x="7604174" y="2578098"/>
            <a:ext cx="4441069" cy="769800"/>
          </a:xfrm>
          <a:prstGeom prst="rect">
            <a:avLst/>
          </a:prstGeom>
          <a:noFill/>
          <a:ln>
            <a:noFill/>
          </a:ln>
        </p:spPr>
        <p:txBody>
          <a:bodyPr spcFirstLastPara="1" wrap="square" lIns="0" tIns="0" rIns="0" bIns="0" anchor="t" anchorCtr="0">
            <a:noAutofit/>
          </a:bodyPr>
          <a:lstStyle/>
          <a:p>
            <a:pPr lvl="0">
              <a:lnSpc>
                <a:spcPct val="98214"/>
              </a:lnSpc>
              <a:buClr>
                <a:srgbClr val="484237"/>
              </a:buClr>
              <a:buSzPts val="2800"/>
            </a:pPr>
            <a:r>
              <a:rPr lang="en-US" sz="2800" b="1" dirty="0" smtClean="0">
                <a:solidFill>
                  <a:srgbClr val="484237"/>
                </a:solidFill>
                <a:latin typeface="Gelasio SemiBold"/>
                <a:ea typeface="Gelasio SemiBold"/>
                <a:cs typeface="Gelasio SemiBold"/>
                <a:sym typeface="Gelasio SemiBold"/>
              </a:rPr>
              <a:t>Key Stakeholders</a:t>
            </a:r>
            <a:r>
              <a:rPr lang="en-US" sz="2800" b="1" dirty="0">
                <a:solidFill>
                  <a:srgbClr val="484237"/>
                </a:solidFill>
                <a:latin typeface="Gelasio SemiBold"/>
                <a:ea typeface="Gelasio SemiBold"/>
                <a:cs typeface="Gelasio SemiBold"/>
                <a:sym typeface="Gelasio SemiBold"/>
              </a:rPr>
              <a:t>:</a:t>
            </a:r>
            <a:endParaRPr sz="2800" b="0" i="0" u="none" strike="noStrike" cap="none" dirty="0">
              <a:solidFill>
                <a:srgbClr val="000000"/>
              </a:solidFill>
              <a:latin typeface="Arial"/>
              <a:ea typeface="Arial"/>
              <a:cs typeface="Arial"/>
              <a:sym typeface="Arial"/>
            </a:endParaRPr>
          </a:p>
        </p:txBody>
      </p:sp>
      <p:sp>
        <p:nvSpPr>
          <p:cNvPr id="167" name="Google Shape;167;p26"/>
          <p:cNvSpPr/>
          <p:nvPr/>
        </p:nvSpPr>
        <p:spPr>
          <a:xfrm>
            <a:off x="7110054" y="3538065"/>
            <a:ext cx="7458600" cy="1747200"/>
          </a:xfrm>
          <a:prstGeom prst="rect">
            <a:avLst/>
          </a:prstGeom>
          <a:noFill/>
          <a:ln>
            <a:noFill/>
          </a:ln>
        </p:spPr>
        <p:txBody>
          <a:bodyPr spcFirstLastPara="1" wrap="square" lIns="0" tIns="0" rIns="0" bIns="0" anchor="t" anchorCtr="0">
            <a:noAutofit/>
          </a:bodyPr>
          <a:lstStyle/>
          <a:p>
            <a:pPr marL="342900" lvl="0" indent="-342900">
              <a:lnSpc>
                <a:spcPct val="118750"/>
              </a:lnSpc>
              <a:buClr>
                <a:schemeClr val="dk1"/>
              </a:buClr>
              <a:buSzPts val="2400"/>
              <a:buFont typeface="Noto Sans Symbols"/>
              <a:buChar char="⮚"/>
            </a:pPr>
            <a:r>
              <a:rPr lang="en-US" sz="2200" b="1" dirty="0">
                <a:solidFill>
                  <a:srgbClr val="4A4A45"/>
                </a:solidFill>
                <a:latin typeface="Lato"/>
                <a:ea typeface="Lato"/>
                <a:cs typeface="Lato"/>
                <a:sym typeface="Lato"/>
              </a:rPr>
              <a:t>Government of Kenya (Ministry of Health).</a:t>
            </a:r>
          </a:p>
          <a:p>
            <a:pPr marL="342900" lvl="0" indent="-342900">
              <a:lnSpc>
                <a:spcPct val="118750"/>
              </a:lnSpc>
              <a:buClr>
                <a:schemeClr val="dk1"/>
              </a:buClr>
              <a:buSzPts val="2400"/>
              <a:buFont typeface="Noto Sans Symbols"/>
              <a:buChar char="⮚"/>
            </a:pPr>
            <a:r>
              <a:rPr lang="en-US" sz="2200" b="1" dirty="0">
                <a:solidFill>
                  <a:srgbClr val="4A4A45"/>
                </a:solidFill>
                <a:latin typeface="Lato"/>
                <a:ea typeface="Lato"/>
                <a:cs typeface="Lato"/>
                <a:sym typeface="Lato"/>
              </a:rPr>
              <a:t>Policymakers and Donors.</a:t>
            </a:r>
          </a:p>
          <a:p>
            <a:pPr marL="342900" lvl="0" indent="-342900">
              <a:lnSpc>
                <a:spcPct val="118750"/>
              </a:lnSpc>
              <a:buClr>
                <a:schemeClr val="dk1"/>
              </a:buClr>
              <a:buSzPts val="2400"/>
              <a:buFont typeface="Noto Sans Symbols"/>
              <a:buChar char="⮚"/>
            </a:pPr>
            <a:r>
              <a:rPr lang="en-US" sz="2200" b="1" dirty="0">
                <a:solidFill>
                  <a:srgbClr val="4A4A45"/>
                </a:solidFill>
                <a:latin typeface="Lato"/>
                <a:ea typeface="Lato"/>
                <a:cs typeface="Lato"/>
                <a:sym typeface="Lato"/>
              </a:rPr>
              <a:t>Healthcare Providers.</a:t>
            </a:r>
          </a:p>
          <a:p>
            <a:pPr marL="342900" lvl="0" indent="-342900">
              <a:lnSpc>
                <a:spcPct val="118750"/>
              </a:lnSpc>
              <a:buClr>
                <a:schemeClr val="dk1"/>
              </a:buClr>
              <a:buSzPts val="2400"/>
              <a:buFont typeface="Noto Sans Symbols"/>
              <a:buChar char="⮚"/>
            </a:pPr>
            <a:r>
              <a:rPr lang="en-US" sz="2200" b="1" dirty="0">
                <a:solidFill>
                  <a:srgbClr val="4A4A45"/>
                </a:solidFill>
                <a:latin typeface="Lato"/>
                <a:ea typeface="Lato"/>
                <a:cs typeface="Lato"/>
                <a:sym typeface="Lato"/>
              </a:rPr>
              <a:t>Women of Reproductive Age.</a:t>
            </a:r>
          </a:p>
          <a:p>
            <a:pPr marL="342900" lvl="0" indent="-342900">
              <a:lnSpc>
                <a:spcPct val="118750"/>
              </a:lnSpc>
              <a:buClr>
                <a:schemeClr val="dk1"/>
              </a:buClr>
              <a:buSzPts val="2400"/>
              <a:buFont typeface="Noto Sans Symbols"/>
              <a:buChar char="⮚"/>
            </a:pPr>
            <a:r>
              <a:rPr lang="en-US" sz="2200" b="1" dirty="0">
                <a:solidFill>
                  <a:srgbClr val="4A4A45"/>
                </a:solidFill>
                <a:latin typeface="Lato"/>
                <a:ea typeface="Lato"/>
                <a:cs typeface="Lato"/>
                <a:sym typeface="Lato"/>
              </a:rPr>
              <a:t>Local Communities.</a:t>
            </a:r>
            <a:endParaRPr sz="2400" b="0" i="0" u="none" strike="noStrike" cap="none" dirty="0">
              <a:solidFill>
                <a:schemeClr val="dk1"/>
              </a:solidFill>
              <a:latin typeface="Arial"/>
              <a:ea typeface="Arial"/>
              <a:cs typeface="Arial"/>
              <a:sym typeface="Arial"/>
            </a:endParaRPr>
          </a:p>
        </p:txBody>
      </p:sp>
      <p:sp>
        <p:nvSpPr>
          <p:cNvPr id="169" name="Google Shape;169;p26"/>
          <p:cNvSpPr txBox="1">
            <a:spLocks noGrp="1"/>
          </p:cNvSpPr>
          <p:nvPr>
            <p:ph type="sldNum" idx="12"/>
          </p:nvPr>
        </p:nvSpPr>
        <p:spPr>
          <a:xfrm>
            <a:off x="13690854" y="7599761"/>
            <a:ext cx="877800" cy="292500"/>
          </a:xfrm>
          <a:prstGeom prst="rect">
            <a:avLst/>
          </a:prstGeom>
        </p:spPr>
        <p:txBody>
          <a:bodyPr spcFirstLastPara="1" wrap="square" lIns="0" tIns="0" rIns="0" bIns="0" anchor="t" anchorCtr="0">
            <a:sp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833092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7"/>
          <p:cNvSpPr txBox="1">
            <a:spLocks noGrp="1"/>
          </p:cNvSpPr>
          <p:nvPr>
            <p:ph type="title"/>
          </p:nvPr>
        </p:nvSpPr>
        <p:spPr>
          <a:xfrm>
            <a:off x="770303" y="3053999"/>
            <a:ext cx="7037700" cy="688330"/>
          </a:xfrm>
          <a:prstGeom prst="rect">
            <a:avLst/>
          </a:prstGeom>
          <a:noFill/>
          <a:ln>
            <a:noFill/>
          </a:ln>
        </p:spPr>
        <p:txBody>
          <a:bodyPr spcFirstLastPara="1" wrap="square" lIns="0" tIns="0" rIns="0" bIns="0" anchor="t" anchorCtr="0">
            <a:spAutoFit/>
          </a:bodyPr>
          <a:lstStyle/>
          <a:p>
            <a:pPr marL="12700" marR="5080" lvl="0" indent="0" algn="l" rtl="0">
              <a:lnSpc>
                <a:spcPct val="125617"/>
              </a:lnSpc>
              <a:spcBef>
                <a:spcPts val="0"/>
              </a:spcBef>
              <a:spcAft>
                <a:spcPts val="0"/>
              </a:spcAft>
              <a:buSzPts val="1400"/>
              <a:buNone/>
            </a:pPr>
            <a:r>
              <a:rPr lang="en-US" sz="3550" b="1" dirty="0" smtClean="0">
                <a:solidFill>
                  <a:srgbClr val="282824"/>
                </a:solidFill>
                <a:latin typeface="Lato"/>
                <a:ea typeface="Lato"/>
                <a:cs typeface="Lato"/>
                <a:sym typeface="Lato"/>
              </a:rPr>
              <a:t>PROJECT OVERVIEW - </a:t>
            </a:r>
            <a:r>
              <a:rPr lang="en-US" sz="3550" b="1" dirty="0" smtClean="0">
                <a:solidFill>
                  <a:srgbClr val="282824"/>
                </a:solidFill>
                <a:latin typeface="Lato"/>
                <a:ea typeface="Lato"/>
                <a:cs typeface="Lato"/>
                <a:sym typeface="Lato"/>
              </a:rPr>
              <a:t>Goals:</a:t>
            </a:r>
            <a:endParaRPr sz="4450" dirty="0">
              <a:latin typeface="Cambria"/>
              <a:ea typeface="Cambria"/>
              <a:cs typeface="Cambria"/>
              <a:sym typeface="Cambria"/>
            </a:endParaRPr>
          </a:p>
        </p:txBody>
      </p:sp>
      <p:sp>
        <p:nvSpPr>
          <p:cNvPr id="175" name="Google Shape;175;p27"/>
          <p:cNvSpPr txBox="1"/>
          <p:nvPr/>
        </p:nvSpPr>
        <p:spPr>
          <a:xfrm>
            <a:off x="595106" y="5304694"/>
            <a:ext cx="175200" cy="419400"/>
          </a:xfrm>
          <a:prstGeom prst="rect">
            <a:avLst/>
          </a:prstGeom>
          <a:noFill/>
          <a:ln>
            <a:noFill/>
          </a:ln>
        </p:spPr>
        <p:txBody>
          <a:bodyPr spcFirstLastPara="1" wrap="square" lIns="0" tIns="11425" rIns="0" bIns="0" anchor="t" anchorCtr="0">
            <a:spAutoFit/>
          </a:bodyPr>
          <a:lstStyle/>
          <a:p>
            <a:pPr marL="12700" marR="0" lvl="0" indent="0" algn="l" rtl="0">
              <a:lnSpc>
                <a:spcPct val="100000"/>
              </a:lnSpc>
              <a:spcBef>
                <a:spcPts val="0"/>
              </a:spcBef>
              <a:spcAft>
                <a:spcPts val="0"/>
              </a:spcAft>
              <a:buClr>
                <a:srgbClr val="000000"/>
              </a:buClr>
              <a:buSzPts val="2650"/>
              <a:buFont typeface="Arial"/>
              <a:buNone/>
            </a:pPr>
            <a:endParaRPr sz="2650" b="0" i="0" u="none" strike="noStrike" cap="none">
              <a:solidFill>
                <a:srgbClr val="000000"/>
              </a:solidFill>
              <a:latin typeface="Cambria"/>
              <a:ea typeface="Cambria"/>
              <a:cs typeface="Cambria"/>
              <a:sym typeface="Cambria"/>
            </a:endParaRPr>
          </a:p>
        </p:txBody>
      </p:sp>
      <p:sp>
        <p:nvSpPr>
          <p:cNvPr id="176" name="Google Shape;176;p27"/>
          <p:cNvSpPr txBox="1"/>
          <p:nvPr/>
        </p:nvSpPr>
        <p:spPr>
          <a:xfrm>
            <a:off x="1258300" y="4368694"/>
            <a:ext cx="2934900" cy="2198669"/>
          </a:xfrm>
          <a:prstGeom prst="rect">
            <a:avLst/>
          </a:prstGeom>
          <a:noFill/>
          <a:ln>
            <a:noFill/>
          </a:ln>
        </p:spPr>
        <p:txBody>
          <a:bodyPr spcFirstLastPara="1" wrap="square" lIns="0" tIns="13325" rIns="0" bIns="0" anchor="t" anchorCtr="0">
            <a:spAutoFit/>
          </a:bodyPr>
          <a:lstStyle/>
          <a:p>
            <a:pPr marL="12700" lvl="0">
              <a:buSzPts val="3550"/>
            </a:pPr>
            <a:r>
              <a:rPr lang="en-US" sz="3550" b="1" dirty="0">
                <a:solidFill>
                  <a:srgbClr val="282824"/>
                </a:solidFill>
                <a:latin typeface="Lato"/>
                <a:ea typeface="Lato"/>
                <a:cs typeface="Lato"/>
                <a:sym typeface="Lato"/>
              </a:rPr>
              <a:t>Improve maternal and child health </a:t>
            </a:r>
            <a:r>
              <a:rPr lang="en-US" sz="3550" b="1" dirty="0" smtClean="0">
                <a:solidFill>
                  <a:srgbClr val="282824"/>
                </a:solidFill>
                <a:latin typeface="Lato"/>
                <a:ea typeface="Lato"/>
                <a:cs typeface="Lato"/>
                <a:sym typeface="Lato"/>
              </a:rPr>
              <a:t>outcomes.</a:t>
            </a:r>
            <a:endParaRPr sz="2400" b="0" i="0" u="none" strike="noStrike" cap="none" dirty="0">
              <a:solidFill>
                <a:srgbClr val="000000"/>
              </a:solidFill>
              <a:latin typeface="Gelasio"/>
              <a:ea typeface="Gelasio"/>
              <a:cs typeface="Gelasio"/>
              <a:sym typeface="Gelasio"/>
            </a:endParaRPr>
          </a:p>
        </p:txBody>
      </p:sp>
      <p:sp>
        <p:nvSpPr>
          <p:cNvPr id="177" name="Google Shape;177;p27"/>
          <p:cNvSpPr txBox="1"/>
          <p:nvPr/>
        </p:nvSpPr>
        <p:spPr>
          <a:xfrm>
            <a:off x="5493687" y="4284800"/>
            <a:ext cx="3935400" cy="2114030"/>
          </a:xfrm>
          <a:prstGeom prst="rect">
            <a:avLst/>
          </a:prstGeom>
          <a:noFill/>
          <a:ln>
            <a:noFill/>
          </a:ln>
        </p:spPr>
        <p:txBody>
          <a:bodyPr spcFirstLastPara="1" wrap="square" lIns="0" tIns="13325" rIns="0" bIns="0" anchor="t" anchorCtr="0">
            <a:spAutoFit/>
          </a:bodyPr>
          <a:lstStyle/>
          <a:p>
            <a:pPr marL="12700" lvl="0">
              <a:buSzPts val="3550"/>
            </a:pPr>
            <a:r>
              <a:rPr lang="en-US" sz="3550" b="1" dirty="0">
                <a:solidFill>
                  <a:srgbClr val="282824"/>
                </a:solidFill>
                <a:latin typeface="Lato"/>
                <a:ea typeface="Lato"/>
                <a:cs typeface="Lato"/>
                <a:sym typeface="Lato"/>
              </a:rPr>
              <a:t>Reduce unmet need for family planning.</a:t>
            </a:r>
          </a:p>
          <a:p>
            <a:pPr marL="88900" marR="0" lvl="0" algn="l" rtl="0">
              <a:lnSpc>
                <a:spcPct val="125000"/>
              </a:lnSpc>
              <a:spcBef>
                <a:spcPts val="0"/>
              </a:spcBef>
              <a:spcAft>
                <a:spcPts val="0"/>
              </a:spcAft>
              <a:buClr>
                <a:srgbClr val="4A4A45"/>
              </a:buClr>
              <a:buSzPts val="2200"/>
            </a:pPr>
            <a:endParaRPr sz="2400" b="0" i="0" u="none" strike="noStrike" cap="none" dirty="0">
              <a:solidFill>
                <a:srgbClr val="000000"/>
              </a:solidFill>
              <a:latin typeface="Gelasio"/>
              <a:ea typeface="Gelasio"/>
              <a:cs typeface="Gelasio"/>
              <a:sym typeface="Gelasio"/>
            </a:endParaRPr>
          </a:p>
        </p:txBody>
      </p:sp>
      <p:grpSp>
        <p:nvGrpSpPr>
          <p:cNvPr id="178" name="Google Shape;178;p27"/>
          <p:cNvGrpSpPr/>
          <p:nvPr/>
        </p:nvGrpSpPr>
        <p:grpSpPr>
          <a:xfrm>
            <a:off x="9114201" y="4468698"/>
            <a:ext cx="512445" cy="509270"/>
            <a:chOff x="794003" y="5722619"/>
            <a:chExt cx="512445" cy="509270"/>
          </a:xfrm>
        </p:grpSpPr>
        <p:sp>
          <p:nvSpPr>
            <p:cNvPr id="179" name="Google Shape;179;p27"/>
            <p:cNvSpPr/>
            <p:nvPr/>
          </p:nvSpPr>
          <p:spPr>
            <a:xfrm>
              <a:off x="794003" y="5722619"/>
              <a:ext cx="512445" cy="509270"/>
            </a:xfrm>
            <a:custGeom>
              <a:avLst/>
              <a:gdLst/>
              <a:ahLst/>
              <a:cxnLst/>
              <a:rect l="l" t="t" r="r" b="b"/>
              <a:pathLst>
                <a:path w="512444" h="509270" extrusionOk="0">
                  <a:moveTo>
                    <a:pt x="417029" y="0"/>
                  </a:moveTo>
                  <a:lnTo>
                    <a:pt x="95034" y="0"/>
                  </a:lnTo>
                  <a:lnTo>
                    <a:pt x="58041" y="7467"/>
                  </a:lnTo>
                  <a:lnTo>
                    <a:pt x="27833" y="27828"/>
                  </a:lnTo>
                  <a:lnTo>
                    <a:pt x="7467" y="58025"/>
                  </a:lnTo>
                  <a:lnTo>
                    <a:pt x="0" y="94995"/>
                  </a:lnTo>
                  <a:lnTo>
                    <a:pt x="0" y="414019"/>
                  </a:lnTo>
                  <a:lnTo>
                    <a:pt x="7467" y="450990"/>
                  </a:lnTo>
                  <a:lnTo>
                    <a:pt x="27833" y="481187"/>
                  </a:lnTo>
                  <a:lnTo>
                    <a:pt x="58041" y="501548"/>
                  </a:lnTo>
                  <a:lnTo>
                    <a:pt x="95034" y="509015"/>
                  </a:lnTo>
                  <a:lnTo>
                    <a:pt x="417029" y="509015"/>
                  </a:lnTo>
                  <a:lnTo>
                    <a:pt x="454022" y="501548"/>
                  </a:lnTo>
                  <a:lnTo>
                    <a:pt x="484230" y="481187"/>
                  </a:lnTo>
                  <a:lnTo>
                    <a:pt x="504596" y="450990"/>
                  </a:lnTo>
                  <a:lnTo>
                    <a:pt x="512064" y="414019"/>
                  </a:lnTo>
                  <a:lnTo>
                    <a:pt x="512064" y="94995"/>
                  </a:lnTo>
                  <a:lnTo>
                    <a:pt x="504596" y="58025"/>
                  </a:lnTo>
                  <a:lnTo>
                    <a:pt x="484230" y="27828"/>
                  </a:lnTo>
                  <a:lnTo>
                    <a:pt x="454022" y="7467"/>
                  </a:lnTo>
                  <a:lnTo>
                    <a:pt x="417029" y="0"/>
                  </a:lnTo>
                  <a:close/>
                </a:path>
              </a:pathLst>
            </a:custGeom>
            <a:solidFill>
              <a:srgbClr val="F7ECD3"/>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80" name="Google Shape;180;p27"/>
            <p:cNvSpPr/>
            <p:nvPr/>
          </p:nvSpPr>
          <p:spPr>
            <a:xfrm>
              <a:off x="794003" y="5722619"/>
              <a:ext cx="512445" cy="509270"/>
            </a:xfrm>
            <a:custGeom>
              <a:avLst/>
              <a:gdLst/>
              <a:ahLst/>
              <a:cxnLst/>
              <a:rect l="l" t="t" r="r" b="b"/>
              <a:pathLst>
                <a:path w="512444" h="509270" extrusionOk="0">
                  <a:moveTo>
                    <a:pt x="0" y="94995"/>
                  </a:moveTo>
                  <a:lnTo>
                    <a:pt x="7467" y="58025"/>
                  </a:lnTo>
                  <a:lnTo>
                    <a:pt x="27833" y="27828"/>
                  </a:lnTo>
                  <a:lnTo>
                    <a:pt x="58041" y="7467"/>
                  </a:lnTo>
                  <a:lnTo>
                    <a:pt x="95034" y="0"/>
                  </a:lnTo>
                  <a:lnTo>
                    <a:pt x="417029" y="0"/>
                  </a:lnTo>
                  <a:lnTo>
                    <a:pt x="454022" y="7467"/>
                  </a:lnTo>
                  <a:lnTo>
                    <a:pt x="484230" y="27828"/>
                  </a:lnTo>
                  <a:lnTo>
                    <a:pt x="504596" y="58025"/>
                  </a:lnTo>
                  <a:lnTo>
                    <a:pt x="512064" y="94995"/>
                  </a:lnTo>
                  <a:lnTo>
                    <a:pt x="512064" y="414019"/>
                  </a:lnTo>
                  <a:lnTo>
                    <a:pt x="504596" y="450990"/>
                  </a:lnTo>
                  <a:lnTo>
                    <a:pt x="484230" y="481187"/>
                  </a:lnTo>
                  <a:lnTo>
                    <a:pt x="454022" y="501548"/>
                  </a:lnTo>
                  <a:lnTo>
                    <a:pt x="417029" y="509015"/>
                  </a:lnTo>
                  <a:lnTo>
                    <a:pt x="95034" y="509015"/>
                  </a:lnTo>
                  <a:lnTo>
                    <a:pt x="58041" y="501548"/>
                  </a:lnTo>
                  <a:lnTo>
                    <a:pt x="27833" y="481187"/>
                  </a:lnTo>
                  <a:lnTo>
                    <a:pt x="7467" y="450990"/>
                  </a:lnTo>
                  <a:lnTo>
                    <a:pt x="0" y="414019"/>
                  </a:lnTo>
                  <a:lnTo>
                    <a:pt x="0" y="94995"/>
                  </a:lnTo>
                  <a:close/>
                </a:path>
              </a:pathLst>
            </a:custGeom>
            <a:noFill/>
            <a:ln w="9525" cap="flat" cmpd="sng">
              <a:solidFill>
                <a:srgbClr val="DDD2B9"/>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181" name="Google Shape;181;p27"/>
          <p:cNvSpPr txBox="1"/>
          <p:nvPr/>
        </p:nvSpPr>
        <p:spPr>
          <a:xfrm>
            <a:off x="9254186" y="4513644"/>
            <a:ext cx="232500" cy="419400"/>
          </a:xfrm>
          <a:prstGeom prst="rect">
            <a:avLst/>
          </a:prstGeom>
          <a:noFill/>
          <a:ln>
            <a:noFill/>
          </a:ln>
        </p:spPr>
        <p:txBody>
          <a:bodyPr spcFirstLastPara="1" wrap="square" lIns="0" tIns="11425" rIns="0" bIns="0" anchor="t" anchorCtr="0">
            <a:spAutoFit/>
          </a:bodyPr>
          <a:lstStyle/>
          <a:p>
            <a:pPr marL="12700" marR="0" lvl="0" indent="0" algn="l" rtl="0">
              <a:lnSpc>
                <a:spcPct val="100000"/>
              </a:lnSpc>
              <a:spcBef>
                <a:spcPts val="0"/>
              </a:spcBef>
              <a:spcAft>
                <a:spcPts val="0"/>
              </a:spcAft>
              <a:buClr>
                <a:srgbClr val="000000"/>
              </a:buClr>
              <a:buSzPts val="2650"/>
              <a:buFont typeface="Arial"/>
              <a:buNone/>
            </a:pPr>
            <a:r>
              <a:rPr lang="en-US" sz="2650" b="0" i="0" u="none" strike="noStrike" cap="none">
                <a:solidFill>
                  <a:srgbClr val="454240"/>
                </a:solidFill>
                <a:latin typeface="Cambria"/>
                <a:ea typeface="Cambria"/>
                <a:cs typeface="Cambria"/>
                <a:sym typeface="Cambria"/>
              </a:rPr>
              <a:t>3</a:t>
            </a:r>
            <a:endParaRPr sz="2650" b="0" i="0" u="none" strike="noStrike" cap="none">
              <a:solidFill>
                <a:srgbClr val="000000"/>
              </a:solidFill>
              <a:latin typeface="Cambria"/>
              <a:ea typeface="Cambria"/>
              <a:cs typeface="Cambria"/>
              <a:sym typeface="Cambria"/>
            </a:endParaRPr>
          </a:p>
        </p:txBody>
      </p:sp>
      <p:sp>
        <p:nvSpPr>
          <p:cNvPr id="182" name="Google Shape;182;p27"/>
          <p:cNvSpPr txBox="1"/>
          <p:nvPr/>
        </p:nvSpPr>
        <p:spPr>
          <a:xfrm>
            <a:off x="9870800" y="4368700"/>
            <a:ext cx="4333200" cy="2199300"/>
          </a:xfrm>
          <a:prstGeom prst="rect">
            <a:avLst/>
          </a:prstGeom>
          <a:noFill/>
          <a:ln>
            <a:noFill/>
          </a:ln>
        </p:spPr>
        <p:txBody>
          <a:bodyPr spcFirstLastPara="1" wrap="square" lIns="0" tIns="13950" rIns="0" bIns="0" anchor="t" anchorCtr="0">
            <a:spAutoFit/>
          </a:bodyPr>
          <a:lstStyle/>
          <a:p>
            <a:pPr marL="12700" lvl="0">
              <a:buSzPts val="3550"/>
            </a:pPr>
            <a:r>
              <a:rPr lang="en-US" sz="3550" b="1" dirty="0">
                <a:solidFill>
                  <a:srgbClr val="282824"/>
                </a:solidFill>
                <a:latin typeface="Lato"/>
                <a:ea typeface="Lato"/>
                <a:cs typeface="Lato"/>
                <a:sym typeface="Lato"/>
              </a:rPr>
              <a:t>Contribute to national and global reproductive health </a:t>
            </a:r>
            <a:r>
              <a:rPr lang="en-US" sz="3550" b="1" dirty="0" smtClean="0">
                <a:solidFill>
                  <a:srgbClr val="282824"/>
                </a:solidFill>
                <a:latin typeface="Lato"/>
                <a:ea typeface="Lato"/>
                <a:cs typeface="Lato"/>
                <a:sym typeface="Lato"/>
              </a:rPr>
              <a:t>goals.</a:t>
            </a:r>
            <a:endParaRPr sz="2400" b="0" i="0" u="none" strike="noStrike" cap="none" dirty="0">
              <a:solidFill>
                <a:srgbClr val="000000"/>
              </a:solidFill>
              <a:latin typeface="Gelasio"/>
              <a:ea typeface="Gelasio"/>
              <a:cs typeface="Gelasio"/>
              <a:sym typeface="Gelasio"/>
            </a:endParaRPr>
          </a:p>
        </p:txBody>
      </p:sp>
      <p:grpSp>
        <p:nvGrpSpPr>
          <p:cNvPr id="183" name="Google Shape;183;p27"/>
          <p:cNvGrpSpPr/>
          <p:nvPr/>
        </p:nvGrpSpPr>
        <p:grpSpPr>
          <a:xfrm>
            <a:off x="568154" y="4468684"/>
            <a:ext cx="512444" cy="509270"/>
            <a:chOff x="794003" y="3671316"/>
            <a:chExt cx="512444" cy="509270"/>
          </a:xfrm>
        </p:grpSpPr>
        <p:sp>
          <p:nvSpPr>
            <p:cNvPr id="184" name="Google Shape;184;p27"/>
            <p:cNvSpPr/>
            <p:nvPr/>
          </p:nvSpPr>
          <p:spPr>
            <a:xfrm>
              <a:off x="794003" y="3671316"/>
              <a:ext cx="512444" cy="509270"/>
            </a:xfrm>
            <a:custGeom>
              <a:avLst/>
              <a:gdLst/>
              <a:ahLst/>
              <a:cxnLst/>
              <a:rect l="l" t="t" r="r" b="b"/>
              <a:pathLst>
                <a:path w="512444" h="509270" extrusionOk="0">
                  <a:moveTo>
                    <a:pt x="417029" y="0"/>
                  </a:moveTo>
                  <a:lnTo>
                    <a:pt x="95034" y="0"/>
                  </a:lnTo>
                  <a:lnTo>
                    <a:pt x="58041" y="7467"/>
                  </a:lnTo>
                  <a:lnTo>
                    <a:pt x="27833" y="27828"/>
                  </a:lnTo>
                  <a:lnTo>
                    <a:pt x="7467" y="58025"/>
                  </a:lnTo>
                  <a:lnTo>
                    <a:pt x="0" y="94996"/>
                  </a:lnTo>
                  <a:lnTo>
                    <a:pt x="0" y="414020"/>
                  </a:lnTo>
                  <a:lnTo>
                    <a:pt x="7467" y="450990"/>
                  </a:lnTo>
                  <a:lnTo>
                    <a:pt x="27833" y="481187"/>
                  </a:lnTo>
                  <a:lnTo>
                    <a:pt x="58041" y="501548"/>
                  </a:lnTo>
                  <a:lnTo>
                    <a:pt x="95034" y="509016"/>
                  </a:lnTo>
                  <a:lnTo>
                    <a:pt x="417029" y="509016"/>
                  </a:lnTo>
                  <a:lnTo>
                    <a:pt x="454022" y="501548"/>
                  </a:lnTo>
                  <a:lnTo>
                    <a:pt x="484230" y="481187"/>
                  </a:lnTo>
                  <a:lnTo>
                    <a:pt x="504596" y="450990"/>
                  </a:lnTo>
                  <a:lnTo>
                    <a:pt x="512064" y="414020"/>
                  </a:lnTo>
                  <a:lnTo>
                    <a:pt x="512064" y="94996"/>
                  </a:lnTo>
                  <a:lnTo>
                    <a:pt x="504596" y="58025"/>
                  </a:lnTo>
                  <a:lnTo>
                    <a:pt x="484230" y="27828"/>
                  </a:lnTo>
                  <a:lnTo>
                    <a:pt x="454022" y="7467"/>
                  </a:lnTo>
                  <a:lnTo>
                    <a:pt x="417029" y="0"/>
                  </a:lnTo>
                  <a:close/>
                </a:path>
              </a:pathLst>
            </a:custGeom>
            <a:solidFill>
              <a:srgbClr val="F7ECD3"/>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85" name="Google Shape;185;p27"/>
            <p:cNvSpPr/>
            <p:nvPr/>
          </p:nvSpPr>
          <p:spPr>
            <a:xfrm>
              <a:off x="794003" y="3671316"/>
              <a:ext cx="512444" cy="509270"/>
            </a:xfrm>
            <a:custGeom>
              <a:avLst/>
              <a:gdLst/>
              <a:ahLst/>
              <a:cxnLst/>
              <a:rect l="l" t="t" r="r" b="b"/>
              <a:pathLst>
                <a:path w="512444" h="509270" extrusionOk="0">
                  <a:moveTo>
                    <a:pt x="0" y="94996"/>
                  </a:moveTo>
                  <a:lnTo>
                    <a:pt x="7467" y="58025"/>
                  </a:lnTo>
                  <a:lnTo>
                    <a:pt x="27833" y="27828"/>
                  </a:lnTo>
                  <a:lnTo>
                    <a:pt x="58041" y="7467"/>
                  </a:lnTo>
                  <a:lnTo>
                    <a:pt x="95034" y="0"/>
                  </a:lnTo>
                  <a:lnTo>
                    <a:pt x="417029" y="0"/>
                  </a:lnTo>
                  <a:lnTo>
                    <a:pt x="454022" y="7467"/>
                  </a:lnTo>
                  <a:lnTo>
                    <a:pt x="484230" y="27828"/>
                  </a:lnTo>
                  <a:lnTo>
                    <a:pt x="504596" y="58025"/>
                  </a:lnTo>
                  <a:lnTo>
                    <a:pt x="512064" y="94996"/>
                  </a:lnTo>
                  <a:lnTo>
                    <a:pt x="512064" y="414020"/>
                  </a:lnTo>
                  <a:lnTo>
                    <a:pt x="504596" y="450990"/>
                  </a:lnTo>
                  <a:lnTo>
                    <a:pt x="484230" y="481187"/>
                  </a:lnTo>
                  <a:lnTo>
                    <a:pt x="454022" y="501548"/>
                  </a:lnTo>
                  <a:lnTo>
                    <a:pt x="417029" y="509016"/>
                  </a:lnTo>
                  <a:lnTo>
                    <a:pt x="95034" y="509016"/>
                  </a:lnTo>
                  <a:lnTo>
                    <a:pt x="58041" y="501548"/>
                  </a:lnTo>
                  <a:lnTo>
                    <a:pt x="27833" y="481187"/>
                  </a:lnTo>
                  <a:lnTo>
                    <a:pt x="7467" y="450990"/>
                  </a:lnTo>
                  <a:lnTo>
                    <a:pt x="0" y="414020"/>
                  </a:lnTo>
                  <a:lnTo>
                    <a:pt x="0" y="94996"/>
                  </a:lnTo>
                  <a:close/>
                </a:path>
              </a:pathLst>
            </a:custGeom>
            <a:noFill/>
            <a:ln w="9525" cap="flat" cmpd="sng">
              <a:solidFill>
                <a:srgbClr val="DDD2B9"/>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186" name="Google Shape;186;p27"/>
          <p:cNvSpPr txBox="1"/>
          <p:nvPr/>
        </p:nvSpPr>
        <p:spPr>
          <a:xfrm>
            <a:off x="736781" y="4513619"/>
            <a:ext cx="175200" cy="419400"/>
          </a:xfrm>
          <a:prstGeom prst="rect">
            <a:avLst/>
          </a:prstGeom>
          <a:noFill/>
          <a:ln>
            <a:noFill/>
          </a:ln>
        </p:spPr>
        <p:txBody>
          <a:bodyPr spcFirstLastPara="1" wrap="square" lIns="0" tIns="11425" rIns="0" bIns="0" anchor="t" anchorCtr="0">
            <a:spAutoFit/>
          </a:bodyPr>
          <a:lstStyle/>
          <a:p>
            <a:pPr marL="12700" marR="0" lvl="0" indent="0" algn="l" rtl="0">
              <a:lnSpc>
                <a:spcPct val="100000"/>
              </a:lnSpc>
              <a:spcBef>
                <a:spcPts val="0"/>
              </a:spcBef>
              <a:spcAft>
                <a:spcPts val="0"/>
              </a:spcAft>
              <a:buClr>
                <a:srgbClr val="000000"/>
              </a:buClr>
              <a:buSzPts val="2650"/>
              <a:buFont typeface="Arial"/>
              <a:buNone/>
            </a:pPr>
            <a:r>
              <a:rPr lang="en-US" sz="2650" b="0" i="0" u="none" strike="noStrike" cap="none">
                <a:solidFill>
                  <a:srgbClr val="454240"/>
                </a:solidFill>
                <a:latin typeface="Cambria"/>
                <a:ea typeface="Cambria"/>
                <a:cs typeface="Cambria"/>
                <a:sym typeface="Cambria"/>
              </a:rPr>
              <a:t>1</a:t>
            </a:r>
            <a:endParaRPr sz="2650" b="0" i="0" u="none" strike="noStrike" cap="none">
              <a:solidFill>
                <a:srgbClr val="000000"/>
              </a:solidFill>
              <a:latin typeface="Cambria"/>
              <a:ea typeface="Cambria"/>
              <a:cs typeface="Cambria"/>
              <a:sym typeface="Cambria"/>
            </a:endParaRPr>
          </a:p>
        </p:txBody>
      </p:sp>
      <p:grpSp>
        <p:nvGrpSpPr>
          <p:cNvPr id="187" name="Google Shape;187;p27"/>
          <p:cNvGrpSpPr/>
          <p:nvPr/>
        </p:nvGrpSpPr>
        <p:grpSpPr>
          <a:xfrm>
            <a:off x="4841172" y="4468713"/>
            <a:ext cx="512445" cy="509270"/>
            <a:chOff x="4686300" y="3671316"/>
            <a:chExt cx="512445" cy="509270"/>
          </a:xfrm>
        </p:grpSpPr>
        <p:sp>
          <p:nvSpPr>
            <p:cNvPr id="188" name="Google Shape;188;p27"/>
            <p:cNvSpPr/>
            <p:nvPr/>
          </p:nvSpPr>
          <p:spPr>
            <a:xfrm>
              <a:off x="4686300" y="3671316"/>
              <a:ext cx="512445" cy="509270"/>
            </a:xfrm>
            <a:custGeom>
              <a:avLst/>
              <a:gdLst/>
              <a:ahLst/>
              <a:cxnLst/>
              <a:rect l="l" t="t" r="r" b="b"/>
              <a:pathLst>
                <a:path w="512445" h="509270" extrusionOk="0">
                  <a:moveTo>
                    <a:pt x="417067" y="0"/>
                  </a:moveTo>
                  <a:lnTo>
                    <a:pt x="94996" y="0"/>
                  </a:lnTo>
                  <a:lnTo>
                    <a:pt x="58025" y="7467"/>
                  </a:lnTo>
                  <a:lnTo>
                    <a:pt x="27828" y="27828"/>
                  </a:lnTo>
                  <a:lnTo>
                    <a:pt x="7467" y="58025"/>
                  </a:lnTo>
                  <a:lnTo>
                    <a:pt x="0" y="94996"/>
                  </a:lnTo>
                  <a:lnTo>
                    <a:pt x="0" y="414020"/>
                  </a:lnTo>
                  <a:lnTo>
                    <a:pt x="7467" y="450990"/>
                  </a:lnTo>
                  <a:lnTo>
                    <a:pt x="27828" y="481187"/>
                  </a:lnTo>
                  <a:lnTo>
                    <a:pt x="58025" y="501548"/>
                  </a:lnTo>
                  <a:lnTo>
                    <a:pt x="94996" y="509016"/>
                  </a:lnTo>
                  <a:lnTo>
                    <a:pt x="417067" y="509016"/>
                  </a:lnTo>
                  <a:lnTo>
                    <a:pt x="454038" y="501548"/>
                  </a:lnTo>
                  <a:lnTo>
                    <a:pt x="484235" y="481187"/>
                  </a:lnTo>
                  <a:lnTo>
                    <a:pt x="504596" y="450990"/>
                  </a:lnTo>
                  <a:lnTo>
                    <a:pt x="512063" y="414020"/>
                  </a:lnTo>
                  <a:lnTo>
                    <a:pt x="512063" y="94996"/>
                  </a:lnTo>
                  <a:lnTo>
                    <a:pt x="504596" y="58025"/>
                  </a:lnTo>
                  <a:lnTo>
                    <a:pt x="484235" y="27828"/>
                  </a:lnTo>
                  <a:lnTo>
                    <a:pt x="454038" y="7467"/>
                  </a:lnTo>
                  <a:lnTo>
                    <a:pt x="417067" y="0"/>
                  </a:lnTo>
                  <a:close/>
                </a:path>
              </a:pathLst>
            </a:custGeom>
            <a:solidFill>
              <a:srgbClr val="F7ECD3"/>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89" name="Google Shape;189;p27"/>
            <p:cNvSpPr/>
            <p:nvPr/>
          </p:nvSpPr>
          <p:spPr>
            <a:xfrm>
              <a:off x="4686300" y="3671316"/>
              <a:ext cx="512445" cy="509270"/>
            </a:xfrm>
            <a:custGeom>
              <a:avLst/>
              <a:gdLst/>
              <a:ahLst/>
              <a:cxnLst/>
              <a:rect l="l" t="t" r="r" b="b"/>
              <a:pathLst>
                <a:path w="512445" h="509270" extrusionOk="0">
                  <a:moveTo>
                    <a:pt x="0" y="94996"/>
                  </a:moveTo>
                  <a:lnTo>
                    <a:pt x="7467" y="58025"/>
                  </a:lnTo>
                  <a:lnTo>
                    <a:pt x="27828" y="27828"/>
                  </a:lnTo>
                  <a:lnTo>
                    <a:pt x="58025" y="7467"/>
                  </a:lnTo>
                  <a:lnTo>
                    <a:pt x="94996" y="0"/>
                  </a:lnTo>
                  <a:lnTo>
                    <a:pt x="417067" y="0"/>
                  </a:lnTo>
                  <a:lnTo>
                    <a:pt x="454038" y="7467"/>
                  </a:lnTo>
                  <a:lnTo>
                    <a:pt x="484235" y="27828"/>
                  </a:lnTo>
                  <a:lnTo>
                    <a:pt x="504596" y="58025"/>
                  </a:lnTo>
                  <a:lnTo>
                    <a:pt x="512063" y="94996"/>
                  </a:lnTo>
                  <a:lnTo>
                    <a:pt x="512063" y="414020"/>
                  </a:lnTo>
                  <a:lnTo>
                    <a:pt x="504596" y="450990"/>
                  </a:lnTo>
                  <a:lnTo>
                    <a:pt x="484235" y="481187"/>
                  </a:lnTo>
                  <a:lnTo>
                    <a:pt x="454038" y="501548"/>
                  </a:lnTo>
                  <a:lnTo>
                    <a:pt x="417067" y="509016"/>
                  </a:lnTo>
                  <a:lnTo>
                    <a:pt x="94996" y="509016"/>
                  </a:lnTo>
                  <a:lnTo>
                    <a:pt x="58025" y="501548"/>
                  </a:lnTo>
                  <a:lnTo>
                    <a:pt x="27828" y="481187"/>
                  </a:lnTo>
                  <a:lnTo>
                    <a:pt x="7467" y="450990"/>
                  </a:lnTo>
                  <a:lnTo>
                    <a:pt x="0" y="414020"/>
                  </a:lnTo>
                  <a:lnTo>
                    <a:pt x="0" y="94996"/>
                  </a:lnTo>
                  <a:close/>
                </a:path>
              </a:pathLst>
            </a:custGeom>
            <a:noFill/>
            <a:ln w="9525" cap="flat" cmpd="sng">
              <a:solidFill>
                <a:srgbClr val="DDD2B9"/>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190" name="Google Shape;190;p27"/>
          <p:cNvSpPr txBox="1"/>
          <p:nvPr/>
        </p:nvSpPr>
        <p:spPr>
          <a:xfrm>
            <a:off x="5028397" y="4513644"/>
            <a:ext cx="232500" cy="419400"/>
          </a:xfrm>
          <a:prstGeom prst="rect">
            <a:avLst/>
          </a:prstGeom>
          <a:noFill/>
          <a:ln>
            <a:noFill/>
          </a:ln>
        </p:spPr>
        <p:txBody>
          <a:bodyPr spcFirstLastPara="1" wrap="square" lIns="0" tIns="11425" rIns="0" bIns="0" anchor="t" anchorCtr="0">
            <a:spAutoFit/>
          </a:bodyPr>
          <a:lstStyle/>
          <a:p>
            <a:pPr marL="12700" marR="0" lvl="0" indent="0" algn="l" rtl="0">
              <a:lnSpc>
                <a:spcPct val="100000"/>
              </a:lnSpc>
              <a:spcBef>
                <a:spcPts val="0"/>
              </a:spcBef>
              <a:spcAft>
                <a:spcPts val="0"/>
              </a:spcAft>
              <a:buClr>
                <a:srgbClr val="000000"/>
              </a:buClr>
              <a:buSzPts val="2650"/>
              <a:buFont typeface="Arial"/>
              <a:buNone/>
            </a:pPr>
            <a:r>
              <a:rPr lang="en-US" sz="2650" b="0" i="0" u="none" strike="noStrike" cap="none">
                <a:solidFill>
                  <a:srgbClr val="454240"/>
                </a:solidFill>
                <a:latin typeface="Cambria"/>
                <a:ea typeface="Cambria"/>
                <a:cs typeface="Cambria"/>
                <a:sym typeface="Cambria"/>
              </a:rPr>
              <a:t>2</a:t>
            </a:r>
            <a:endParaRPr sz="2650" b="0" i="0" u="none" strike="noStrike" cap="none">
              <a:solidFill>
                <a:srgbClr val="000000"/>
              </a:solidFill>
              <a:latin typeface="Cambria"/>
              <a:ea typeface="Cambria"/>
              <a:cs typeface="Cambria"/>
              <a:sym typeface="Cambria"/>
            </a:endParaRPr>
          </a:p>
        </p:txBody>
      </p:sp>
      <p:pic>
        <p:nvPicPr>
          <p:cNvPr id="191" name="Google Shape;191;p27"/>
          <p:cNvPicPr preferRelativeResize="0"/>
          <p:nvPr/>
        </p:nvPicPr>
        <p:blipFill>
          <a:blip r:embed="rId3">
            <a:extLst>
              <a:ext uri="{28A0092B-C50C-407E-A947-70E740481C1C}">
                <a14:useLocalDpi xmlns:a14="http://schemas.microsoft.com/office/drawing/2010/main" val="0"/>
              </a:ext>
            </a:extLst>
          </a:blip>
          <a:stretch>
            <a:fillRect/>
          </a:stretch>
        </p:blipFill>
        <p:spPr>
          <a:xfrm>
            <a:off x="0" y="-90312"/>
            <a:ext cx="14630399" cy="2777067"/>
          </a:xfrm>
          <a:prstGeom prst="rect">
            <a:avLst/>
          </a:prstGeom>
          <a:noFill/>
          <a:ln>
            <a:noFill/>
          </a:ln>
        </p:spPr>
      </p:pic>
      <p:sp>
        <p:nvSpPr>
          <p:cNvPr id="193" name="Google Shape;193;p27"/>
          <p:cNvSpPr txBox="1">
            <a:spLocks noGrp="1"/>
          </p:cNvSpPr>
          <p:nvPr>
            <p:ph type="sldNum" idx="12"/>
          </p:nvPr>
        </p:nvSpPr>
        <p:spPr>
          <a:xfrm>
            <a:off x="11109622" y="7563217"/>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5</a:t>
            </a:fld>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28"/>
          <p:cNvPicPr preferRelativeResize="0"/>
          <p:nvPr/>
        </p:nvPicPr>
        <p:blipFill>
          <a:blip r:embed="rId3">
            <a:extLst>
              <a:ext uri="{28A0092B-C50C-407E-A947-70E740481C1C}">
                <a14:useLocalDpi xmlns:a14="http://schemas.microsoft.com/office/drawing/2010/main" val="0"/>
              </a:ext>
            </a:extLst>
          </a:blip>
          <a:stretch>
            <a:fillRect/>
          </a:stretch>
        </p:blipFill>
        <p:spPr>
          <a:xfrm>
            <a:off x="0" y="0"/>
            <a:ext cx="4865511" cy="8229599"/>
          </a:xfrm>
          <a:prstGeom prst="rect">
            <a:avLst/>
          </a:prstGeom>
          <a:noFill/>
          <a:ln>
            <a:noFill/>
          </a:ln>
        </p:spPr>
      </p:pic>
      <p:sp>
        <p:nvSpPr>
          <p:cNvPr id="199" name="Google Shape;199;p28"/>
          <p:cNvSpPr txBox="1">
            <a:spLocks noGrp="1"/>
          </p:cNvSpPr>
          <p:nvPr>
            <p:ph type="title"/>
          </p:nvPr>
        </p:nvSpPr>
        <p:spPr>
          <a:xfrm>
            <a:off x="6153689" y="507166"/>
            <a:ext cx="5703600" cy="558000"/>
          </a:xfrm>
          <a:prstGeom prst="rect">
            <a:avLst/>
          </a:prstGeom>
          <a:noFill/>
          <a:ln>
            <a:noFill/>
          </a:ln>
        </p:spPr>
        <p:txBody>
          <a:bodyPr spcFirstLastPara="1" wrap="square" lIns="0" tIns="11425" rIns="0" bIns="0" anchor="t" anchorCtr="0">
            <a:spAutoFit/>
          </a:bodyPr>
          <a:lstStyle/>
          <a:p>
            <a:pPr marL="12700" lvl="0"/>
            <a:r>
              <a:rPr lang="en-US" sz="3550" b="1" dirty="0">
                <a:solidFill>
                  <a:srgbClr val="282824"/>
                </a:solidFill>
                <a:latin typeface="Lato"/>
                <a:ea typeface="Lato"/>
                <a:cs typeface="Lato"/>
                <a:sym typeface="Lato"/>
              </a:rPr>
              <a:t>Data Understanding</a:t>
            </a:r>
            <a:endParaRPr sz="3550" b="1" dirty="0">
              <a:solidFill>
                <a:srgbClr val="282824"/>
              </a:solidFill>
              <a:latin typeface="Lato"/>
              <a:ea typeface="Lato"/>
              <a:cs typeface="Lato"/>
              <a:sym typeface="Lato"/>
            </a:endParaRPr>
          </a:p>
        </p:txBody>
      </p:sp>
      <p:pic>
        <p:nvPicPr>
          <p:cNvPr id="200" name="Google Shape;200;p28"/>
          <p:cNvPicPr preferRelativeResize="0"/>
          <p:nvPr/>
        </p:nvPicPr>
        <p:blipFill rotWithShape="1">
          <a:blip r:embed="rId4">
            <a:alphaModFix/>
          </a:blip>
          <a:srcRect/>
          <a:stretch/>
        </p:blipFill>
        <p:spPr>
          <a:xfrm>
            <a:off x="5586761" y="1646605"/>
            <a:ext cx="566927" cy="566927"/>
          </a:xfrm>
          <a:prstGeom prst="rect">
            <a:avLst/>
          </a:prstGeom>
          <a:noFill/>
          <a:ln>
            <a:noFill/>
          </a:ln>
        </p:spPr>
      </p:pic>
      <p:sp>
        <p:nvSpPr>
          <p:cNvPr id="201" name="Google Shape;201;p28"/>
          <p:cNvSpPr txBox="1"/>
          <p:nvPr/>
        </p:nvSpPr>
        <p:spPr>
          <a:xfrm>
            <a:off x="5464452" y="2704661"/>
            <a:ext cx="2379900" cy="3917083"/>
          </a:xfrm>
          <a:prstGeom prst="rect">
            <a:avLst/>
          </a:prstGeom>
          <a:noFill/>
          <a:ln>
            <a:noFill/>
          </a:ln>
        </p:spPr>
        <p:txBody>
          <a:bodyPr spcFirstLastPara="1" wrap="square" lIns="0" tIns="31100" rIns="0" bIns="0" anchor="t" anchorCtr="0">
            <a:spAutoFit/>
          </a:bodyPr>
          <a:lstStyle/>
          <a:p>
            <a:pPr lvl="0">
              <a:lnSpc>
                <a:spcPct val="125000"/>
              </a:lnSpc>
              <a:buSzPts val="2200"/>
            </a:pPr>
            <a:r>
              <a:rPr lang="en-US" sz="2200" b="1" dirty="0">
                <a:solidFill>
                  <a:srgbClr val="4A4A45"/>
                </a:solidFill>
                <a:latin typeface="Lato"/>
                <a:ea typeface="Lato"/>
                <a:cs typeface="Lato"/>
                <a:sym typeface="Lato"/>
              </a:rPr>
              <a:t>Data Sources</a:t>
            </a:r>
            <a:r>
              <a:rPr lang="en-US" sz="2200" b="1" dirty="0" smtClean="0">
                <a:solidFill>
                  <a:srgbClr val="4A4A45"/>
                </a:solidFill>
                <a:latin typeface="Lato"/>
                <a:ea typeface="Lato"/>
                <a:cs typeface="Lato"/>
                <a:sym typeface="Lato"/>
              </a:rPr>
              <a:t>:</a:t>
            </a:r>
          </a:p>
          <a:p>
            <a:pPr marL="342900" lvl="0" indent="-342900">
              <a:lnSpc>
                <a:spcPct val="125000"/>
              </a:lnSpc>
              <a:buSzPts val="2200"/>
              <a:buFont typeface="Wingdings" panose="05000000000000000000" pitchFamily="2" charset="2"/>
              <a:buChar char="Ø"/>
            </a:pPr>
            <a:r>
              <a:rPr lang="en-US" sz="2000" dirty="0">
                <a:latin typeface="Cambria"/>
                <a:ea typeface="Cambria"/>
                <a:cs typeface="Cambria"/>
                <a:sym typeface="Cambria"/>
              </a:rPr>
              <a:t>Kenya Demographic and Health Survey (KDHS), </a:t>
            </a:r>
            <a:r>
              <a:rPr lang="en-US" sz="2000" dirty="0" smtClean="0">
                <a:latin typeface="Cambria"/>
                <a:ea typeface="Cambria"/>
                <a:cs typeface="Cambria"/>
                <a:sym typeface="Cambria"/>
              </a:rPr>
              <a:t>Census</a:t>
            </a:r>
            <a:r>
              <a:rPr lang="en-US" sz="2000" dirty="0">
                <a:latin typeface="Cambria"/>
                <a:ea typeface="Cambria"/>
                <a:cs typeface="Cambria"/>
                <a:sym typeface="Cambria"/>
              </a:rPr>
              <a:t>, </a:t>
            </a:r>
            <a:r>
              <a:rPr lang="en-US" sz="2000" dirty="0" err="1">
                <a:latin typeface="Cambria"/>
                <a:ea typeface="Cambria"/>
                <a:cs typeface="Cambria"/>
                <a:sym typeface="Cambria"/>
              </a:rPr>
              <a:t>Guttmacher</a:t>
            </a:r>
            <a:r>
              <a:rPr lang="en-US" sz="2000" dirty="0">
                <a:latin typeface="Cambria"/>
                <a:ea typeface="Cambria"/>
                <a:cs typeface="Cambria"/>
                <a:sym typeface="Cambria"/>
              </a:rPr>
              <a:t> Institute data, FP Track, PMA, UN SARA, and USAID statistics</a:t>
            </a:r>
            <a:endParaRPr sz="2000" b="0" i="0" u="none" strike="noStrike" cap="none" dirty="0">
              <a:solidFill>
                <a:srgbClr val="000000"/>
              </a:solidFill>
              <a:latin typeface="Cambria"/>
              <a:ea typeface="Cambria"/>
              <a:cs typeface="Cambria"/>
              <a:sym typeface="Cambria"/>
            </a:endParaRPr>
          </a:p>
        </p:txBody>
      </p:sp>
      <p:pic>
        <p:nvPicPr>
          <p:cNvPr id="202" name="Google Shape;202;p28"/>
          <p:cNvPicPr preferRelativeResize="0"/>
          <p:nvPr/>
        </p:nvPicPr>
        <p:blipFill rotWithShape="1">
          <a:blip r:embed="rId5">
            <a:alphaModFix/>
          </a:blip>
          <a:srcRect/>
          <a:stretch/>
        </p:blipFill>
        <p:spPr>
          <a:xfrm>
            <a:off x="8722025" y="1721780"/>
            <a:ext cx="566927" cy="566927"/>
          </a:xfrm>
          <a:prstGeom prst="rect">
            <a:avLst/>
          </a:prstGeom>
          <a:noFill/>
          <a:ln>
            <a:noFill/>
          </a:ln>
        </p:spPr>
      </p:pic>
      <p:sp>
        <p:nvSpPr>
          <p:cNvPr id="203" name="Google Shape;203;p28"/>
          <p:cNvSpPr txBox="1"/>
          <p:nvPr/>
        </p:nvSpPr>
        <p:spPr>
          <a:xfrm>
            <a:off x="8722025" y="2794972"/>
            <a:ext cx="2232600" cy="2360251"/>
          </a:xfrm>
          <a:prstGeom prst="rect">
            <a:avLst/>
          </a:prstGeom>
          <a:noFill/>
          <a:ln>
            <a:noFill/>
          </a:ln>
        </p:spPr>
        <p:txBody>
          <a:bodyPr spcFirstLastPara="1" wrap="square" lIns="0" tIns="13325" rIns="0" bIns="0" anchor="t" anchorCtr="0">
            <a:spAutoFit/>
          </a:bodyPr>
          <a:lstStyle/>
          <a:p>
            <a:pPr lvl="0">
              <a:lnSpc>
                <a:spcPct val="125000"/>
              </a:lnSpc>
              <a:buSzPts val="2200"/>
            </a:pPr>
            <a:r>
              <a:rPr lang="en-US" sz="2200" b="1" dirty="0" smtClean="0">
                <a:solidFill>
                  <a:srgbClr val="4A4A45"/>
                </a:solidFill>
                <a:latin typeface="Lato"/>
                <a:ea typeface="Lato"/>
                <a:cs typeface="Lato"/>
                <a:sym typeface="Lato"/>
              </a:rPr>
              <a:t>Data Properties:</a:t>
            </a:r>
          </a:p>
          <a:p>
            <a:pPr marL="342900" lvl="0" indent="-342900">
              <a:lnSpc>
                <a:spcPct val="125000"/>
              </a:lnSpc>
              <a:buSzPts val="2200"/>
              <a:buFont typeface="Wingdings" panose="05000000000000000000" pitchFamily="2" charset="2"/>
              <a:buChar char="Ø"/>
            </a:pPr>
            <a:r>
              <a:rPr lang="en-US" sz="2000" dirty="0" smtClean="0">
                <a:latin typeface="Cambria"/>
                <a:ea typeface="Cambria"/>
                <a:cs typeface="Cambria"/>
                <a:sym typeface="Cambria"/>
              </a:rPr>
              <a:t>6204 </a:t>
            </a:r>
            <a:r>
              <a:rPr lang="en-US" sz="2000" dirty="0">
                <a:latin typeface="Cambria"/>
                <a:ea typeface="Cambria"/>
                <a:cs typeface="Cambria"/>
                <a:sym typeface="Cambria"/>
              </a:rPr>
              <a:t>entries, 0 to 6203</a:t>
            </a:r>
          </a:p>
          <a:p>
            <a:pPr marL="342900" lvl="0" indent="-342900">
              <a:lnSpc>
                <a:spcPct val="125000"/>
              </a:lnSpc>
              <a:buSzPts val="2200"/>
              <a:buFont typeface="Wingdings" panose="05000000000000000000" pitchFamily="2" charset="2"/>
              <a:buChar char="Ø"/>
            </a:pPr>
            <a:r>
              <a:rPr lang="en-US" sz="2000" dirty="0">
                <a:latin typeface="Cambria"/>
                <a:ea typeface="Cambria"/>
                <a:cs typeface="Cambria"/>
                <a:sym typeface="Cambria"/>
              </a:rPr>
              <a:t>Data columns (total 60 columns</a:t>
            </a:r>
            <a:r>
              <a:rPr lang="en-US" sz="2000" dirty="0" smtClean="0">
                <a:latin typeface="Cambria"/>
                <a:ea typeface="Cambria"/>
                <a:cs typeface="Cambria"/>
                <a:sym typeface="Cambria"/>
              </a:rPr>
              <a:t>)</a:t>
            </a:r>
            <a:endParaRPr sz="2000" b="0" i="0" u="none" strike="noStrike" cap="none" dirty="0">
              <a:solidFill>
                <a:srgbClr val="000000"/>
              </a:solidFill>
              <a:latin typeface="Cambria"/>
              <a:ea typeface="Cambria"/>
              <a:cs typeface="Cambria"/>
              <a:sym typeface="Cambria"/>
            </a:endParaRPr>
          </a:p>
        </p:txBody>
      </p:sp>
      <p:pic>
        <p:nvPicPr>
          <p:cNvPr id="204" name="Google Shape;204;p28"/>
          <p:cNvPicPr preferRelativeResize="0"/>
          <p:nvPr/>
        </p:nvPicPr>
        <p:blipFill rotWithShape="1">
          <a:blip r:embed="rId6">
            <a:alphaModFix/>
          </a:blip>
          <a:srcRect/>
          <a:stretch/>
        </p:blipFill>
        <p:spPr>
          <a:xfrm>
            <a:off x="11857289" y="1800802"/>
            <a:ext cx="566927" cy="566927"/>
          </a:xfrm>
          <a:prstGeom prst="rect">
            <a:avLst/>
          </a:prstGeom>
          <a:noFill/>
          <a:ln>
            <a:noFill/>
          </a:ln>
        </p:spPr>
      </p:pic>
      <p:sp>
        <p:nvSpPr>
          <p:cNvPr id="205" name="Google Shape;205;p28"/>
          <p:cNvSpPr txBox="1"/>
          <p:nvPr/>
        </p:nvSpPr>
        <p:spPr>
          <a:xfrm>
            <a:off x="11432792" y="2851488"/>
            <a:ext cx="2305786" cy="2506445"/>
          </a:xfrm>
          <a:prstGeom prst="rect">
            <a:avLst/>
          </a:prstGeom>
          <a:noFill/>
          <a:ln>
            <a:noFill/>
          </a:ln>
        </p:spPr>
        <p:txBody>
          <a:bodyPr spcFirstLastPara="1" wrap="square" lIns="0" tIns="13325" rIns="0" bIns="0" anchor="t" anchorCtr="0">
            <a:spAutoFit/>
          </a:bodyPr>
          <a:lstStyle/>
          <a:p>
            <a:pPr marL="12700" marR="0" lvl="0" indent="0" algn="l" rtl="0">
              <a:lnSpc>
                <a:spcPct val="100000"/>
              </a:lnSpc>
              <a:spcBef>
                <a:spcPts val="0"/>
              </a:spcBef>
              <a:spcAft>
                <a:spcPts val="0"/>
              </a:spcAft>
              <a:buClr>
                <a:srgbClr val="000000"/>
              </a:buClr>
              <a:buSzPts val="2200"/>
              <a:buFont typeface="Arial"/>
              <a:buNone/>
            </a:pPr>
            <a:r>
              <a:rPr lang="en-US" sz="2200" b="1" i="0" u="none" strike="noStrike" cap="none" dirty="0" smtClean="0">
                <a:solidFill>
                  <a:srgbClr val="4A4A45"/>
                </a:solidFill>
                <a:latin typeface="Lato"/>
                <a:ea typeface="Lato"/>
                <a:cs typeface="Lato"/>
                <a:sym typeface="Lato"/>
              </a:rPr>
              <a:t>Data Relevance:</a:t>
            </a:r>
          </a:p>
          <a:p>
            <a:pPr marL="355600" lvl="0" indent="-342900">
              <a:buSzPts val="2200"/>
              <a:buFont typeface="Wingdings" panose="05000000000000000000" pitchFamily="2" charset="2"/>
              <a:buChar char="Ø"/>
            </a:pPr>
            <a:r>
              <a:rPr lang="en-US" sz="2000" dirty="0" smtClean="0">
                <a:latin typeface="Cambria"/>
                <a:ea typeface="Cambria"/>
                <a:cs typeface="Cambria"/>
                <a:sym typeface="Cambria"/>
              </a:rPr>
              <a:t>This data </a:t>
            </a:r>
            <a:r>
              <a:rPr lang="en-US" sz="2000" dirty="0">
                <a:latin typeface="Cambria"/>
                <a:ea typeface="Cambria"/>
                <a:cs typeface="Cambria"/>
                <a:sym typeface="Cambria"/>
              </a:rPr>
              <a:t>is crucial for understanding demand patterns and optimizing resource allocation.</a:t>
            </a:r>
            <a:endParaRPr sz="2000" b="0" i="0" u="none" strike="noStrike" cap="none" dirty="0">
              <a:solidFill>
                <a:srgbClr val="000000"/>
              </a:solidFill>
              <a:latin typeface="Cambria"/>
              <a:ea typeface="Cambria"/>
              <a:cs typeface="Cambria"/>
              <a:sym typeface="Cambria"/>
            </a:endParaRPr>
          </a:p>
        </p:txBody>
      </p:sp>
      <p:sp>
        <p:nvSpPr>
          <p:cNvPr id="206" name="Google Shape;206;p28"/>
          <p:cNvSpPr/>
          <p:nvPr/>
        </p:nvSpPr>
        <p:spPr>
          <a:xfrm>
            <a:off x="12959226" y="7577665"/>
            <a:ext cx="1600200" cy="6096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8"/>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6</a:t>
            </a:fld>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28"/>
          <p:cNvPicPr preferRelativeResize="0"/>
          <p:nvPr/>
        </p:nvPicPr>
        <p:blipFill>
          <a:blip r:embed="rId3">
            <a:extLst>
              <a:ext uri="{28A0092B-C50C-407E-A947-70E740481C1C}">
                <a14:useLocalDpi xmlns:a14="http://schemas.microsoft.com/office/drawing/2010/main" val="0"/>
              </a:ext>
            </a:extLst>
          </a:blip>
          <a:stretch>
            <a:fillRect/>
          </a:stretch>
        </p:blipFill>
        <p:spPr>
          <a:xfrm>
            <a:off x="0" y="0"/>
            <a:ext cx="4865511" cy="8229599"/>
          </a:xfrm>
          <a:prstGeom prst="rect">
            <a:avLst/>
          </a:prstGeom>
          <a:noFill/>
          <a:ln>
            <a:noFill/>
          </a:ln>
        </p:spPr>
      </p:pic>
      <p:sp>
        <p:nvSpPr>
          <p:cNvPr id="199" name="Google Shape;199;p28"/>
          <p:cNvSpPr txBox="1">
            <a:spLocks noGrp="1"/>
          </p:cNvSpPr>
          <p:nvPr>
            <p:ph type="title"/>
          </p:nvPr>
        </p:nvSpPr>
        <p:spPr>
          <a:xfrm>
            <a:off x="6153689" y="507166"/>
            <a:ext cx="5703600" cy="558000"/>
          </a:xfrm>
          <a:prstGeom prst="rect">
            <a:avLst/>
          </a:prstGeom>
          <a:noFill/>
          <a:ln>
            <a:noFill/>
          </a:ln>
        </p:spPr>
        <p:txBody>
          <a:bodyPr spcFirstLastPara="1" wrap="square" lIns="0" tIns="11425" rIns="0" bIns="0" anchor="t" anchorCtr="0">
            <a:spAutoFit/>
          </a:bodyPr>
          <a:lstStyle/>
          <a:p>
            <a:pPr marL="12700" lvl="0"/>
            <a:r>
              <a:rPr lang="en-US" sz="3550" b="1" dirty="0">
                <a:solidFill>
                  <a:srgbClr val="282824"/>
                </a:solidFill>
                <a:latin typeface="Lato"/>
                <a:ea typeface="Lato"/>
                <a:cs typeface="Lato"/>
                <a:sym typeface="Lato"/>
              </a:rPr>
              <a:t>Data </a:t>
            </a:r>
            <a:r>
              <a:rPr lang="en-US" sz="3550" b="1" dirty="0" smtClean="0">
                <a:solidFill>
                  <a:srgbClr val="282824"/>
                </a:solidFill>
                <a:latin typeface="Lato"/>
                <a:ea typeface="Lato"/>
                <a:cs typeface="Lato"/>
                <a:sym typeface="Lato"/>
              </a:rPr>
              <a:t>Preparation</a:t>
            </a:r>
            <a:endParaRPr sz="3550" b="1" dirty="0">
              <a:solidFill>
                <a:srgbClr val="282824"/>
              </a:solidFill>
              <a:latin typeface="Lato"/>
              <a:ea typeface="Lato"/>
              <a:cs typeface="Lato"/>
              <a:sym typeface="Lato"/>
            </a:endParaRPr>
          </a:p>
        </p:txBody>
      </p:sp>
      <p:pic>
        <p:nvPicPr>
          <p:cNvPr id="200" name="Google Shape;200;p28"/>
          <p:cNvPicPr preferRelativeResize="0"/>
          <p:nvPr/>
        </p:nvPicPr>
        <p:blipFill rotWithShape="1">
          <a:blip r:embed="rId4">
            <a:alphaModFix/>
          </a:blip>
          <a:srcRect/>
          <a:stretch/>
        </p:blipFill>
        <p:spPr>
          <a:xfrm>
            <a:off x="5586761" y="1646605"/>
            <a:ext cx="566927" cy="566927"/>
          </a:xfrm>
          <a:prstGeom prst="rect">
            <a:avLst/>
          </a:prstGeom>
          <a:noFill/>
          <a:ln>
            <a:noFill/>
          </a:ln>
        </p:spPr>
      </p:pic>
      <p:sp>
        <p:nvSpPr>
          <p:cNvPr id="201" name="Google Shape;201;p28"/>
          <p:cNvSpPr txBox="1"/>
          <p:nvPr/>
        </p:nvSpPr>
        <p:spPr>
          <a:xfrm>
            <a:off x="5464452" y="2329783"/>
            <a:ext cx="5869592" cy="1993479"/>
          </a:xfrm>
          <a:prstGeom prst="rect">
            <a:avLst/>
          </a:prstGeom>
          <a:noFill/>
          <a:ln>
            <a:noFill/>
          </a:ln>
        </p:spPr>
        <p:txBody>
          <a:bodyPr spcFirstLastPara="1" wrap="square" lIns="0" tIns="31100" rIns="0" bIns="0" anchor="t" anchorCtr="0">
            <a:spAutoFit/>
          </a:bodyPr>
          <a:lstStyle/>
          <a:p>
            <a:pPr lvl="0">
              <a:lnSpc>
                <a:spcPct val="125000"/>
              </a:lnSpc>
              <a:buSzPts val="2200"/>
            </a:pPr>
            <a:r>
              <a:rPr lang="en-US" sz="2200" b="1" dirty="0">
                <a:solidFill>
                  <a:srgbClr val="4A4A45"/>
                </a:solidFill>
                <a:latin typeface="Lato"/>
                <a:ea typeface="Lato"/>
                <a:cs typeface="Lato"/>
                <a:sym typeface="Lato"/>
              </a:rPr>
              <a:t>Data </a:t>
            </a:r>
            <a:r>
              <a:rPr lang="en-US" sz="2200" b="1" dirty="0" smtClean="0">
                <a:solidFill>
                  <a:srgbClr val="4A4A45"/>
                </a:solidFill>
                <a:latin typeface="Lato"/>
                <a:ea typeface="Lato"/>
                <a:cs typeface="Lato"/>
                <a:sym typeface="Lato"/>
              </a:rPr>
              <a:t>Cleaning:</a:t>
            </a:r>
          </a:p>
          <a:p>
            <a:pPr marL="342900" lvl="0" indent="-342900">
              <a:lnSpc>
                <a:spcPct val="125000"/>
              </a:lnSpc>
              <a:buSzPts val="2200"/>
              <a:buFont typeface="Wingdings" panose="05000000000000000000" pitchFamily="2" charset="2"/>
              <a:buChar char="Ø"/>
            </a:pPr>
            <a:r>
              <a:rPr lang="en-US" sz="2000" dirty="0">
                <a:latin typeface="Cambria"/>
                <a:ea typeface="Cambria"/>
                <a:cs typeface="Cambria"/>
                <a:sym typeface="Cambria"/>
              </a:rPr>
              <a:t>Standardization of the column names</a:t>
            </a:r>
          </a:p>
          <a:p>
            <a:pPr marL="342900" lvl="0" indent="-342900">
              <a:lnSpc>
                <a:spcPct val="125000"/>
              </a:lnSpc>
              <a:buSzPts val="2200"/>
              <a:buFont typeface="Wingdings" panose="05000000000000000000" pitchFamily="2" charset="2"/>
              <a:buChar char="Ø"/>
            </a:pPr>
            <a:r>
              <a:rPr lang="en-US" sz="2000" dirty="0">
                <a:latin typeface="Cambria"/>
                <a:ea typeface="Cambria"/>
                <a:cs typeface="Cambria"/>
                <a:sym typeface="Cambria"/>
              </a:rPr>
              <a:t>Renaming the columns</a:t>
            </a:r>
          </a:p>
          <a:p>
            <a:pPr marL="342900" lvl="0" indent="-342900">
              <a:lnSpc>
                <a:spcPct val="125000"/>
              </a:lnSpc>
              <a:buSzPts val="2200"/>
              <a:buFont typeface="Wingdings" panose="05000000000000000000" pitchFamily="2" charset="2"/>
              <a:buChar char="Ø"/>
            </a:pPr>
            <a:r>
              <a:rPr lang="en-US" sz="2000" dirty="0">
                <a:latin typeface="Cambria"/>
                <a:ea typeface="Cambria"/>
                <a:cs typeface="Cambria"/>
                <a:sym typeface="Cambria"/>
              </a:rPr>
              <a:t>Dropping empty and unwanted columns</a:t>
            </a:r>
          </a:p>
          <a:p>
            <a:pPr marL="342900" lvl="0" indent="-342900">
              <a:lnSpc>
                <a:spcPct val="125000"/>
              </a:lnSpc>
              <a:buSzPts val="2200"/>
              <a:buFont typeface="Wingdings" panose="05000000000000000000" pitchFamily="2" charset="2"/>
              <a:buChar char="Ø"/>
            </a:pPr>
            <a:r>
              <a:rPr lang="en-US" sz="2000" dirty="0">
                <a:latin typeface="Cambria"/>
                <a:ea typeface="Cambria"/>
                <a:cs typeface="Cambria"/>
                <a:sym typeface="Cambria"/>
              </a:rPr>
              <a:t>Handling missing values, duplicates and outliers</a:t>
            </a:r>
            <a:endParaRPr sz="2000" b="0" i="0" u="none" strike="noStrike" cap="none" dirty="0">
              <a:solidFill>
                <a:srgbClr val="000000"/>
              </a:solidFill>
              <a:latin typeface="Cambria"/>
              <a:ea typeface="Cambria"/>
              <a:cs typeface="Cambria"/>
              <a:sym typeface="Cambria"/>
            </a:endParaRPr>
          </a:p>
        </p:txBody>
      </p:sp>
      <p:pic>
        <p:nvPicPr>
          <p:cNvPr id="204" name="Google Shape;204;p28"/>
          <p:cNvPicPr preferRelativeResize="0"/>
          <p:nvPr/>
        </p:nvPicPr>
        <p:blipFill rotWithShape="1">
          <a:blip r:embed="rId5">
            <a:alphaModFix/>
          </a:blip>
          <a:srcRect/>
          <a:stretch/>
        </p:blipFill>
        <p:spPr>
          <a:xfrm>
            <a:off x="5622498" y="5032254"/>
            <a:ext cx="566927" cy="566927"/>
          </a:xfrm>
          <a:prstGeom prst="rect">
            <a:avLst/>
          </a:prstGeom>
          <a:noFill/>
          <a:ln>
            <a:noFill/>
          </a:ln>
        </p:spPr>
      </p:pic>
      <p:sp>
        <p:nvSpPr>
          <p:cNvPr id="205" name="Google Shape;205;p28"/>
          <p:cNvSpPr txBox="1"/>
          <p:nvPr/>
        </p:nvSpPr>
        <p:spPr>
          <a:xfrm>
            <a:off x="5393912" y="5899489"/>
            <a:ext cx="6696487" cy="629008"/>
          </a:xfrm>
          <a:prstGeom prst="rect">
            <a:avLst/>
          </a:prstGeom>
          <a:noFill/>
          <a:ln>
            <a:noFill/>
          </a:ln>
        </p:spPr>
        <p:txBody>
          <a:bodyPr spcFirstLastPara="1" wrap="square" lIns="0" tIns="13325" rIns="0" bIns="0" anchor="t" anchorCtr="0">
            <a:spAutoFit/>
          </a:bodyPr>
          <a:lstStyle/>
          <a:p>
            <a:pPr marL="12700" lvl="0">
              <a:buSzPts val="2200"/>
            </a:pPr>
            <a:r>
              <a:rPr lang="en-US" sz="2000" dirty="0" smtClean="0">
                <a:latin typeface="Cambria"/>
                <a:ea typeface="Cambria"/>
                <a:cs typeface="Cambria"/>
                <a:sym typeface="Cambria"/>
              </a:rPr>
              <a:t>This ensures </a:t>
            </a:r>
            <a:r>
              <a:rPr lang="en-US" sz="2000" dirty="0">
                <a:latin typeface="Cambria"/>
                <a:ea typeface="Cambria"/>
                <a:cs typeface="Cambria"/>
                <a:sym typeface="Cambria"/>
              </a:rPr>
              <a:t>data quality and relevance for analysis, making it suitable for predictive modeling..</a:t>
            </a:r>
            <a:endParaRPr sz="2000" b="0" i="0" u="none" strike="noStrike" cap="none" dirty="0">
              <a:solidFill>
                <a:srgbClr val="000000"/>
              </a:solidFill>
              <a:latin typeface="Cambria"/>
              <a:ea typeface="Cambria"/>
              <a:cs typeface="Cambria"/>
              <a:sym typeface="Cambria"/>
            </a:endParaRPr>
          </a:p>
        </p:txBody>
      </p:sp>
      <p:sp>
        <p:nvSpPr>
          <p:cNvPr id="206" name="Google Shape;206;p28"/>
          <p:cNvSpPr/>
          <p:nvPr/>
        </p:nvSpPr>
        <p:spPr>
          <a:xfrm>
            <a:off x="12959226" y="7577665"/>
            <a:ext cx="1600200" cy="6096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8"/>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7</a:t>
            </a:fld>
            <a:endParaRPr dirty="0"/>
          </a:p>
        </p:txBody>
      </p:sp>
    </p:spTree>
    <p:extLst>
      <p:ext uri="{BB962C8B-B14F-4D97-AF65-F5344CB8AC3E}">
        <p14:creationId xmlns:p14="http://schemas.microsoft.com/office/powerpoint/2010/main" val="2848795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28"/>
          <p:cNvPicPr preferRelativeResize="0"/>
          <p:nvPr/>
        </p:nvPicPr>
        <p:blipFill>
          <a:blip r:embed="rId3">
            <a:extLst>
              <a:ext uri="{28A0092B-C50C-407E-A947-70E740481C1C}">
                <a14:useLocalDpi xmlns:a14="http://schemas.microsoft.com/office/drawing/2010/main" val="0"/>
              </a:ext>
            </a:extLst>
          </a:blip>
          <a:stretch>
            <a:fillRect/>
          </a:stretch>
        </p:blipFill>
        <p:spPr>
          <a:xfrm>
            <a:off x="0" y="0"/>
            <a:ext cx="4865511" cy="8229599"/>
          </a:xfrm>
          <a:prstGeom prst="rect">
            <a:avLst/>
          </a:prstGeom>
          <a:noFill/>
          <a:ln>
            <a:noFill/>
          </a:ln>
        </p:spPr>
      </p:pic>
      <p:sp>
        <p:nvSpPr>
          <p:cNvPr id="199" name="Google Shape;199;p28"/>
          <p:cNvSpPr txBox="1">
            <a:spLocks noGrp="1"/>
          </p:cNvSpPr>
          <p:nvPr>
            <p:ph type="title"/>
          </p:nvPr>
        </p:nvSpPr>
        <p:spPr>
          <a:xfrm>
            <a:off x="6153689" y="507166"/>
            <a:ext cx="5703600" cy="558000"/>
          </a:xfrm>
          <a:prstGeom prst="rect">
            <a:avLst/>
          </a:prstGeom>
          <a:noFill/>
          <a:ln>
            <a:noFill/>
          </a:ln>
        </p:spPr>
        <p:txBody>
          <a:bodyPr spcFirstLastPara="1" wrap="square" lIns="0" tIns="11425" rIns="0" bIns="0" anchor="t" anchorCtr="0">
            <a:spAutoFit/>
          </a:bodyPr>
          <a:lstStyle/>
          <a:p>
            <a:pPr marL="12700" lvl="0"/>
            <a:r>
              <a:rPr lang="en-US" sz="3550" b="1" dirty="0" smtClean="0">
                <a:solidFill>
                  <a:srgbClr val="282824"/>
                </a:solidFill>
                <a:latin typeface="Lato"/>
                <a:ea typeface="Lato"/>
                <a:cs typeface="Lato"/>
                <a:sym typeface="Lato"/>
              </a:rPr>
              <a:t>Initial Feature Engineering</a:t>
            </a:r>
            <a:endParaRPr sz="3550" b="1" dirty="0">
              <a:solidFill>
                <a:srgbClr val="282824"/>
              </a:solidFill>
              <a:latin typeface="Lato"/>
              <a:ea typeface="Lato"/>
              <a:cs typeface="Lato"/>
              <a:sym typeface="Lato"/>
            </a:endParaRPr>
          </a:p>
        </p:txBody>
      </p:sp>
      <p:pic>
        <p:nvPicPr>
          <p:cNvPr id="200" name="Google Shape;200;p28"/>
          <p:cNvPicPr preferRelativeResize="0"/>
          <p:nvPr/>
        </p:nvPicPr>
        <p:blipFill rotWithShape="1">
          <a:blip r:embed="rId4">
            <a:alphaModFix/>
          </a:blip>
          <a:srcRect/>
          <a:stretch/>
        </p:blipFill>
        <p:spPr>
          <a:xfrm>
            <a:off x="5586762" y="1204752"/>
            <a:ext cx="566927" cy="566927"/>
          </a:xfrm>
          <a:prstGeom prst="rect">
            <a:avLst/>
          </a:prstGeom>
          <a:noFill/>
          <a:ln>
            <a:noFill/>
          </a:ln>
        </p:spPr>
      </p:pic>
      <p:sp>
        <p:nvSpPr>
          <p:cNvPr id="201" name="Google Shape;201;p28"/>
          <p:cNvSpPr txBox="1"/>
          <p:nvPr/>
        </p:nvSpPr>
        <p:spPr>
          <a:xfrm>
            <a:off x="5393912" y="1847542"/>
            <a:ext cx="8962748" cy="1993479"/>
          </a:xfrm>
          <a:prstGeom prst="rect">
            <a:avLst/>
          </a:prstGeom>
          <a:noFill/>
          <a:ln>
            <a:noFill/>
          </a:ln>
        </p:spPr>
        <p:txBody>
          <a:bodyPr spcFirstLastPara="1" wrap="square" lIns="0" tIns="31100" rIns="0" bIns="0" anchor="t" anchorCtr="0">
            <a:spAutoFit/>
          </a:bodyPr>
          <a:lstStyle/>
          <a:p>
            <a:pPr lvl="0">
              <a:lnSpc>
                <a:spcPct val="125000"/>
              </a:lnSpc>
              <a:buSzPts val="2200"/>
            </a:pPr>
            <a:r>
              <a:rPr lang="en-US" sz="2200" b="1" dirty="0">
                <a:solidFill>
                  <a:srgbClr val="4A4A45"/>
                </a:solidFill>
                <a:latin typeface="Lato"/>
                <a:ea typeface="Lato"/>
                <a:cs typeface="Lato"/>
                <a:sym typeface="Lato"/>
              </a:rPr>
              <a:t>CYP computation and grouping:</a:t>
            </a:r>
            <a:endParaRPr lang="en-US" sz="2200" b="1" dirty="0" smtClean="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Ø"/>
            </a:pPr>
            <a:r>
              <a:rPr lang="en-US" sz="2000" dirty="0">
                <a:latin typeface="Cambria"/>
                <a:ea typeface="Cambria"/>
                <a:cs typeface="Cambria"/>
                <a:sym typeface="Cambria"/>
              </a:rPr>
              <a:t>Couple Years of Protection(CYP)-CYP measures the estimated protection provided by FP based on the volume of contraceptive method distribution to clients to help monitor health system performance and track trends and progress over time.</a:t>
            </a:r>
            <a:endParaRPr sz="2000" b="0" i="0" u="none" strike="noStrike" cap="none" dirty="0">
              <a:solidFill>
                <a:srgbClr val="000000"/>
              </a:solidFill>
              <a:latin typeface="Cambria"/>
              <a:ea typeface="Cambria"/>
              <a:cs typeface="Cambria"/>
              <a:sym typeface="Cambria"/>
            </a:endParaRPr>
          </a:p>
        </p:txBody>
      </p:sp>
      <p:sp>
        <p:nvSpPr>
          <p:cNvPr id="206" name="Google Shape;206;p28"/>
          <p:cNvSpPr/>
          <p:nvPr/>
        </p:nvSpPr>
        <p:spPr>
          <a:xfrm>
            <a:off x="12959226" y="7577665"/>
            <a:ext cx="1600200" cy="6096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8"/>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8</a:t>
            </a:fld>
            <a:endParaRPr dirty="0"/>
          </a:p>
        </p:txBody>
      </p:sp>
      <p:sp>
        <p:nvSpPr>
          <p:cNvPr id="10" name="Google Shape;201;p28"/>
          <p:cNvSpPr txBox="1"/>
          <p:nvPr/>
        </p:nvSpPr>
        <p:spPr>
          <a:xfrm>
            <a:off x="5393912" y="3916884"/>
            <a:ext cx="8962748" cy="1224038"/>
          </a:xfrm>
          <a:prstGeom prst="rect">
            <a:avLst/>
          </a:prstGeom>
          <a:noFill/>
          <a:ln>
            <a:noFill/>
          </a:ln>
        </p:spPr>
        <p:txBody>
          <a:bodyPr spcFirstLastPara="1" wrap="square" lIns="0" tIns="31100" rIns="0" bIns="0" anchor="t" anchorCtr="0">
            <a:spAutoFit/>
          </a:bodyPr>
          <a:lstStyle/>
          <a:p>
            <a:pPr lvl="0">
              <a:lnSpc>
                <a:spcPct val="125000"/>
              </a:lnSpc>
              <a:buSzPts val="2200"/>
            </a:pPr>
            <a:r>
              <a:rPr lang="en-US" sz="2200" b="1" dirty="0">
                <a:solidFill>
                  <a:srgbClr val="4A4A45"/>
                </a:solidFill>
                <a:latin typeface="Lato"/>
                <a:ea typeface="Lato"/>
                <a:cs typeface="Lato"/>
                <a:sym typeface="Lato"/>
              </a:rPr>
              <a:t>FP Method Grouping (New vs Revisits):</a:t>
            </a:r>
            <a:endParaRPr lang="en-US" sz="2200" b="1" dirty="0" smtClean="0">
              <a:solidFill>
                <a:srgbClr val="4A4A45"/>
              </a:solidFill>
              <a:latin typeface="Lato"/>
              <a:ea typeface="Lato"/>
              <a:cs typeface="Lato"/>
              <a:sym typeface="Lato"/>
            </a:endParaRPr>
          </a:p>
          <a:p>
            <a:pPr marL="342900" lvl="0" indent="-342900">
              <a:lnSpc>
                <a:spcPct val="125000"/>
              </a:lnSpc>
              <a:buSzPts val="2200"/>
              <a:buFont typeface="Wingdings" panose="05000000000000000000" pitchFamily="2" charset="2"/>
              <a:buChar char="Ø"/>
            </a:pPr>
            <a:r>
              <a:rPr lang="en-US" sz="2000" dirty="0">
                <a:latin typeface="Cambria"/>
                <a:ea typeface="Cambria"/>
                <a:cs typeface="Cambria"/>
                <a:sym typeface="Cambria"/>
              </a:rPr>
              <a:t>FP Method </a:t>
            </a:r>
            <a:r>
              <a:rPr lang="en-US" sz="2000" dirty="0" smtClean="0">
                <a:latin typeface="Cambria"/>
                <a:ea typeface="Cambria"/>
                <a:cs typeface="Cambria"/>
                <a:sym typeface="Cambria"/>
              </a:rPr>
              <a:t>overall </a:t>
            </a:r>
            <a:r>
              <a:rPr lang="en-US" sz="2000" dirty="0">
                <a:latin typeface="Cambria"/>
                <a:ea typeface="Cambria"/>
                <a:cs typeface="Cambria"/>
                <a:sym typeface="Cambria"/>
              </a:rPr>
              <a:t>banding (pills, condoms, </a:t>
            </a:r>
            <a:r>
              <a:rPr lang="en-US" sz="2000" dirty="0" err="1">
                <a:latin typeface="Cambria"/>
                <a:ea typeface="Cambria"/>
                <a:cs typeface="Cambria"/>
                <a:sym typeface="Cambria"/>
              </a:rPr>
              <a:t>injectables</a:t>
            </a:r>
            <a:r>
              <a:rPr lang="en-US" sz="2000" dirty="0" smtClean="0">
                <a:latin typeface="Cambria"/>
                <a:ea typeface="Cambria"/>
                <a:cs typeface="Cambria"/>
                <a:sym typeface="Cambria"/>
              </a:rPr>
              <a:t>, implants, </a:t>
            </a:r>
            <a:r>
              <a:rPr lang="en-US" sz="2000" dirty="0" err="1" smtClean="0">
                <a:latin typeface="Cambria"/>
                <a:ea typeface="Cambria"/>
                <a:cs typeface="Cambria"/>
                <a:sym typeface="Cambria"/>
              </a:rPr>
              <a:t>iucd</a:t>
            </a:r>
            <a:r>
              <a:rPr lang="en-US" sz="2000" dirty="0" smtClean="0">
                <a:latin typeface="Cambria"/>
                <a:ea typeface="Cambria"/>
                <a:cs typeface="Cambria"/>
                <a:sym typeface="Cambria"/>
              </a:rPr>
              <a:t> </a:t>
            </a:r>
            <a:r>
              <a:rPr lang="en-US" sz="2000" dirty="0">
                <a:latin typeface="Cambria"/>
                <a:ea typeface="Cambria"/>
                <a:cs typeface="Cambria"/>
                <a:sym typeface="Cambria"/>
              </a:rPr>
              <a:t>&amp; surgical)</a:t>
            </a:r>
            <a:endParaRPr sz="2000" b="0" i="0" u="none" strike="noStrike" cap="none" dirty="0">
              <a:solidFill>
                <a:srgbClr val="000000"/>
              </a:solidFill>
              <a:latin typeface="Cambria"/>
              <a:ea typeface="Cambria"/>
              <a:cs typeface="Cambria"/>
              <a:sym typeface="Cambria"/>
            </a:endParaRPr>
          </a:p>
        </p:txBody>
      </p:sp>
    </p:spTree>
    <p:extLst>
      <p:ext uri="{BB962C8B-B14F-4D97-AF65-F5344CB8AC3E}">
        <p14:creationId xmlns:p14="http://schemas.microsoft.com/office/powerpoint/2010/main" val="4212209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9" name="Google Shape;199;p28"/>
          <p:cNvSpPr txBox="1">
            <a:spLocks noGrp="1"/>
          </p:cNvSpPr>
          <p:nvPr>
            <p:ph type="title"/>
          </p:nvPr>
        </p:nvSpPr>
        <p:spPr>
          <a:xfrm>
            <a:off x="3533352" y="330061"/>
            <a:ext cx="7110755" cy="557840"/>
          </a:xfrm>
          <a:prstGeom prst="rect">
            <a:avLst/>
          </a:prstGeom>
          <a:noFill/>
          <a:ln>
            <a:noFill/>
          </a:ln>
        </p:spPr>
        <p:txBody>
          <a:bodyPr spcFirstLastPara="1" wrap="square" lIns="0" tIns="11425" rIns="0" bIns="0" anchor="t" anchorCtr="0">
            <a:spAutoFit/>
          </a:bodyPr>
          <a:lstStyle/>
          <a:p>
            <a:pPr marL="12700" lvl="0"/>
            <a:r>
              <a:rPr lang="en-US" sz="3550" b="1" dirty="0">
                <a:solidFill>
                  <a:srgbClr val="282824"/>
                </a:solidFill>
                <a:latin typeface="Lato"/>
                <a:ea typeface="Lato"/>
                <a:cs typeface="Lato"/>
                <a:sym typeface="Lato"/>
              </a:rPr>
              <a:t>Exploratory Data Analysis (EDA)</a:t>
            </a:r>
            <a:endParaRPr sz="3550" b="1" dirty="0">
              <a:solidFill>
                <a:srgbClr val="282824"/>
              </a:solidFill>
              <a:latin typeface="Lato"/>
              <a:ea typeface="Lato"/>
              <a:cs typeface="Lato"/>
              <a:sym typeface="Lato"/>
            </a:endParaRPr>
          </a:p>
        </p:txBody>
      </p:sp>
      <p:sp>
        <p:nvSpPr>
          <p:cNvPr id="206" name="Google Shape;206;p28"/>
          <p:cNvSpPr/>
          <p:nvPr/>
        </p:nvSpPr>
        <p:spPr>
          <a:xfrm>
            <a:off x="12959226" y="7577665"/>
            <a:ext cx="1600200" cy="609600"/>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8"/>
          <p:cNvSpPr txBox="1">
            <a:spLocks noGrp="1"/>
          </p:cNvSpPr>
          <p:nvPr>
            <p:ph type="sldNum" idx="12"/>
          </p:nvPr>
        </p:nvSpPr>
        <p:spPr>
          <a:xfrm>
            <a:off x="10533888" y="7653528"/>
            <a:ext cx="3365100" cy="277200"/>
          </a:xfrm>
          <a:prstGeom prst="rect">
            <a:avLst/>
          </a:prstGeom>
        </p:spPr>
        <p:txBody>
          <a:bodyPr spcFirstLastPara="1" wrap="square" lIns="0" tIns="0" rIns="0" bIns="0" anchor="t" anchorCtr="0">
            <a:spAutoFit/>
          </a:bodyPr>
          <a:lstStyle/>
          <a:p>
            <a:pPr marL="0" lvl="0" indent="0" algn="r" rtl="0">
              <a:spcBef>
                <a:spcPts val="0"/>
              </a:spcBef>
              <a:spcAft>
                <a:spcPts val="0"/>
              </a:spcAft>
              <a:buClr>
                <a:srgbClr val="000000"/>
              </a:buClr>
              <a:buSzPts val="1800"/>
              <a:buFont typeface="Arial"/>
              <a:buNone/>
            </a:pPr>
            <a:fld id="{00000000-1234-1234-1234-123412341234}" type="slidenum">
              <a:rPr lang="en-US"/>
              <a:t>9</a:t>
            </a:fld>
            <a:endParaRPr dirty="0"/>
          </a:p>
        </p:txBody>
      </p:sp>
      <p:sp>
        <p:nvSpPr>
          <p:cNvPr id="2" name="AutoShape 2" descr="data:image/png;base64,iVBORw0KGgoAAAANSUhEUgAAAs0AAAHkCAYAAADFBBLiAAAAOXRFWHRTb2Z0d2FyZQBNYXRwbG90bGliIHZlcnNpb24zLjMuMSwgaHR0cHM6Ly9tYXRwbG90bGliLm9yZy/d3fzzAAAACXBIWXMAAAsTAAALEwEAmpwYAACIdUlEQVR4nO3deXwTZf4H8M83SS9KKTe0IBYFacUIKCAIAt5H1dX1XN0Vz113ddXfXnbV1Xrjuh6767GHB/W+764HioDcoCBFy025z170vvL8/nimEELa9EjyTJLP21dfkslk5pNkMvnmmWeeEaUUiIiIiIioZQ7TAYiIiIiI7I5FMxERERFRACyaiYiIiIgCYNFMRERERBQAi2YiIiIiogBYNBMRERERBRCwaBaRq0VEWX9H+bl/itf9p7U3gIjMEpFZ7X1ce5YpIiNFJFdEegZzPe3Ic4eIbBaRRhFZ3sp8uSJyip/p00Vka4gzer+Pvn/Xe83nPb1RRDaIyAsiMjCU+drK5GtoradIRKaHej3hJCIZ1vt9dRvmDerzb8v+wSvf9a3NF2otbXt2IiIXi8i7IrJJRGpEZLWIPCwiKX7m7SEiz4nIXhGpEpEvRcTtZ76HROQLESluaTsRkRQReUtE1lnLKhORRSLy8xA91Q6x8ucGmOdUEXlFRNZbr+F6EXlWRPr6mTdRRB4VkR3WvAtEZJLPPEeJyN9FZIWIVFrzfiQiIwLkOFFEPFZmV4eecAQL5+fe+n7MFZG21EzdrXmPC3WuSGG9V7kicoSf+4pE5JUwrL9N32GBtKeluQLAL/xMv8q6r6N+Y/0Fk+8yRwK4B0DYi2YRGQvgQQBvAJgE/69hs3sAmP7SvQXAeJ+/D33mmW5NnwLgcQA/AfCViCSFLWXL7PAaRpsd0O93vukgNhcJ294fADQBuAPAWQCeBfBrADO8CwIREQAfWfP8FsBFAOIAfO3nB/JvASQB+KSV9cYDaATwMIDzAVwBYBWAl0Xk/zr/tMLqRgC9ADwA/fo0P6eFItLVZ97nAdwA4G4A50J/lj4XkZFe85wB4GQAeQDOg/7u6gNgkYgc7y+AiMQB+DeAXcF5ShTAFOjPd1tqpu7WvCyaD8iAfk0OKZojTXt+nb4H4OcicreyrohiFUkXAXgXwNUdCaCU+rEjj/NHRBKUUnXBXGYQZFn//5dSaoPRJG1TqJRaGGCebV7zzBWRCuhC+mzo7YQMav4cBGt51rICbRMUGc5TSu3xuj1bREqgC7YpAGZa088HMBHAKUqprwFARBYA2AjgT9A/rpulKqU8IjIEuhHlEEqpYuhC2dv/RB+9vBbAE516VuH1Gz+v4RoAswFcCuAFALBaiq8AcK1S6kVr2mwAPwC4D/o1BnSDytPK60pjIjITQBGAW+H/Nf0jALHWdUfQnlkQBXs/ZIL146TRBjkEQJxSqt50lljXnpbmlwEcDr0jbXYhACd00XwQERkjIu+IyFavw4AP+bZG+jv8KiLDROR96xBejYgsFJGzfObJtZrbjxGRz0WkEsBbvsu0muNftB62Vg50LcgQkQIRed9P9uauCme29oKIyFjrkGWldcjxK6tlef9zgy4mAWB9a4f+RKR5h3mnV8Zcn3lGicg3IlItImtF5EY/yxksIq+KyB4RqROR5SJyYWvPIwiWWP8f0tIMcqCbz4miD9NWiMguEfmzdf9ZIrLMeh2X+GthEZGfWttCtbVtvC0ig7zuD9Zr2Or76jXfrdahpVoRWSoiJ/mZp7+I5InIduv92CEin4ifQ7k+j1Mi8qCI3On1GZojB7dQNW/rc0XkPOv1q4N1lKUN2+efRKReRHr5Wf+PIvKB9W+/h7ba8vyt+dq0TYrI5SKyyprnhw5st/Ei8riI7Lbe309EJMPPem4Qke+t3HtF5Hnx6rplPe5Lr9vilb2L1/RXRWSx9e9Wtz0RmWy9/hXWe/G5iBzjJ1ur27g1T5Ho7gGXi0ihtbylIjLRd3m+fIq9Zs2f3wFe084HsL25YLYeWw7gY+gjS97L9ARabyuKATQEmsl6rjOt96HS2tan+plPicgDInKLiGy0Xu/ZIjLcZz6nNd8O67We5TtPS9r5GjYAeNPrsY3QRfKZIpJgTdurfC7Na73Wa3yW15z9SAB3Qn/OA7521mP+YG0n8V7T3hWfbpXWZ6NRRLp5TQu47QbYD7Xp8+8nc1v3nU4Ruc+6v0xEPhafoyEiEme930Wi93lF1u04r3ma93O/EZG/ish2AHUAnoRuJQWAhubPdwuZM6B/WALAf732BVd7zdOez/i1IrIKQD2AbAnC96ifzNNFf8eMFpH5cqBey7bu/52VZ5+IfCgifXwe7xKRP8uBffd2EXlMRBKt+6cAaN6PzPB6Tab4LCfg/kxEfi4H77tfFpE0n3m6iMgzoruLVYrIRwAO6T4qukadYc1XLbqr6TOBXi8opVr9g25BVtAF0SwA//G67zPoYnqKNc9pXvddBOAu6ENSk6E/QDsBvOGz/FkAZnndTgewB8AGAD+HPlz1GfQhxbO95su11rke+pf2KQCm+C4T+jDX/da8FwMYZ/0l4MBOJ90n0+vW+qWV1+VYADUAvrWWexH0jrMGwAhrnqMBPGSt+0JrvQNbWN44a74XvTIOtO6bDmAfgEIAvwJwOoDXrPlP9lrGYQB2A1hpvXZnQrdEeACcH+B9bn4Pz4A+AtH85/SZTwF4wGdatjX9l23YjtYC+AuA06APLyoAjwAoAHC5tb38CGALgHivx99ozfsCgHMAXGa9HhsBpATxNQz4vlrzXee1rrMA3AxgK4ByANO95psB/eV3JXT3nEsA/AtARoD3Q1mvwTwAF1jPdzV0kdHT5/Oz23odrrXex2Pb8jygP2tN0C1n3us+3lr/RdbtDOv21R14/m3aJq3twQNdlGVDby+boQ9nzwrwWjXn2+L1+Gusx66BbqFpnnca9Gf+Meht/RoA2wAsgrWtA/gdgGoACdbtEVa2WgBneC1rO4BH2rDtZUO3Vn0IXXD+BMB8AKUADmvPNm7NVwRgk/V+Xgz9mVkGoAxA90D7dD+vX/N6R3tNWwjgcz/z/smat6uf+4b4bid+5hHo/UovAL+03our2pDxDuj99RnWtnKf9dgb/XxuigB8Dl20Xmy9fusAuLzmu996T/9mLfMO6O8SBSC3A6/hWdZjL/aa9gaA1X7mvdSad3gry+sJoArAU37u+wJAnvXvXGtZrgD5jrPmm+T1Puy1tvOHvOZ7HcAir9tt3XZnwf9+qDPfSa3uO3Hgc18EvS8/G8BU63nN9lnWa9bzuM96v++xtp/X/OxHtgH4APpz9RPrOTxn3TcB1ue7hcwJ0N/1Cvq7v3lf0KcDn/Ft1uv2MwCnAjgSnfwebSHzdOjvxh+t9+4sAN9A7+8ew4F96rXWfG/5PP4N6G31bivPb6H3Re9a93eD/uwq677m16Rbe/Zn0PsLZa3vHADXQ29ba+C1P4KuSeuhf1ieAeBR6O+S/fsmAF0BlEDXludBb69Xw6u+bfH1asPOoPlNGmK9aKUAEgGkQW+Ep8NP0dzCjvLn0B+WXj4ftllet/9mLXeI1zQndMHwnde0XGudt/pZn+8y9z8Hn/lSrI3gL17TekP/uswJ8Lq84+dN7Wa9Ee95TbveWndGG15rBZ+C1Guj9i3uEqB3Dt4/Yp6H/sHRy+fxMwAsD7Du5vfQ92+rn4wPWu9nIvTGXwj9oUlvZfnN78HdXtNc0Bt9A4DBXtPPt+ad7LWBlwN4wWeZGdAfjtuC+BoGfF+hj9BsAfCZzzous9Yx3WtaJYBbAr33LWwLewEk+zzfBgD3+2zrHgAjO7h9zgCwwOexT1rzJXit13uH057n36ZtEvrHwY8AHF7TTrCWN8v39fGzHSg/j59gTb/Oa74m723QZ74LrNujfLa/2wCssDI/bE3LtOY5qw3b3joAX/lM62a9v092YBsvgt4P9/CaNtpa/xXt3M4GQH8GZ/hMXwOfBg5revP+7DA/97WlaL4ZB/Yt9fD5wdbGzA7ofcd/AXzv53OzFgf/ULrYmn6idbsH9OfyXz6PvR0dKJqhv0dWWdufd2H+BYCFfuY/zVrPSa0s81Xogtb3O+vn0J/NvtbtXLStaHZYj7vHuj0Ser/xBLw+/9A/NKe1Z9u1ps2C//1QZ76TWt134sDn3rdA/oM1Pd26fYy/9xW6UU8BONZned/Bp8Gsra+zz3Ku95ne3s94NYD+PvNejQ5+j7aSdzq8flBZ0461pq2GV8MZ9DlMDTjQwHCSNd9VPsu80po+0ro9BS3UiGjD/gy6BtwF4Gufx0605rvFuj0Meh+f4zPfszj4O6x5+ccGej99/9o75Nzb0IXGedaLshPAV/5mFJFuIvKIiKyHLkIboH8BCIChraxjEvSOZl3zBKVUE/Qv4JHeh40s77fzOeynlKoA8AqA6+XASTDXWBlfDPDwSQA+UUqVeS1vH/TJM5M7mqkV1ergQ6V10F8O3od1zgLwPwDl1iETl+izqj8HMMLPa+fPTQDGeP2d42eeO6DfzxoAC6x/n6OU2t6G5X/q9RwaoXfKa5RSG73mWWX9/zDr/+Ohd9Sv+jyvrda8B52N3oq2vIZteV8HWn9v+Sz/XRza/20JgD+K7srgFhFpY1YA+J9SqsorRxF0C+B4n/mKlFLLfaa1dft8GcA4ERkK6ENt0C0Vb6mW+yO25/kH3CZFxAm9rb2jvA71K6UWQe9Q28r38fOgt5Hm1+t06OLBdztaBP3juXk7+h66wGg+qe8U6L6+M32mNUC3yLTIel2P9LPOaujPTvM627uNL1BKlXrdLrD+PwhtJPqktQ+h37NrfO+G/lI55GFtXX4L3oR+r8+Gbr37p4j8KtCDRGSoiLwuItugX/cG6AJ+mJ/ZZyilvLst+L42bgDJOHT7faPNz+JALhf0d9MAAJdb+7T9d6MDr6F1qP0KADd7fw+K7kL0GIA7lFK725PT+lzMwcHb7wro12C06NFNjgbQH1a/9nZsu8387Yc6853U1n2n7wnKvu93c07fERqab/t+X3+grMoqyNr7GV+olNrZwrI68j3amiql1Bw/j/3Sqr+8p7ugG00B/f7WA3jX5zl9Yd3f1u/mQPuzYQD6Qv+Y3E8pNRe6lbr5PTwBeh8f6LO9FrpR6d9Wl4+2vEYA2jlOs1VkfgA9AsRVAF5VLfdnexH6UMQ/oL+sxkAXZIBuoWxJT+hfu752Qu9sevhM9zdvezwD/cacY30ofwngfaVUoLOSW8vpmzEYSv1Mq8PBr2Vf6PelwefvUev+Q/qu+rFGKbXU62+Fn3legH4/RwHorZQ6Vik1u4PPo76FacCB59bch+1LHPrc3Gjb8/K3buDQ17At72vzDuOgbcTaeRX7PO4y6EL1T9BfUttE5G5pw9BFvsv3mubbz9Ff3rZun+9CHyVoHvrrDAD9oIvplrTn+bdlm+wNPTJDS8+3rQK9Xs3b0To/ebpZWZoLjNkATrYK+knQffK+BnC89UV/MoAl3j9qWtC8zuf9rPNcHNh227uNl3jf8PqB09q+dT+rv+FH0Gezn6mU8h2OsQT+Rxtq3nb8fZYCUkrtsfYrnymlfgO9nf1NvPqW+snaFbplcgSAHOjWrTHQ+6EEPw8p8bnt+9r43X793G6V9RnOg245vsDPvjLQa+ibE6LPsXgIwF1KqRd87n7AyviW6GHNuuPAc0oVkeQAkWdC/0BOgt5+v4YuTGuhX9OTobe3edb8bd12m/nb33TmO6mt+85A73fze+Cbb6fP/WhhvmBp72e8tRwd+R5tTZn3DXXghMO2fDfHQx8V8H4+zT/q2vrdHGh/1tJ7COj3sfn+Nn22lT5n4GToLnbPANgsIitF5KJAQTsytuNL0L/sHNB9bQ5h7ZB/An045O9e0w8Z49OPEuhfu776Q/9q9/2AdOoXoVJqpYh8A93PtRb6EGPAlo8AOQ/ZGYZJMXTL1yMt3N+WluC22KGUWhqkZbVFcyF2NfSZ5746M+Shr7a8r80f3H7eM1i/sA/aSVgtQjcBuElEhkH3ubsX+pDlswGy9Gth2jafaf4+A23aPpVSVaJPhr0Sup/fzwFssFppW9Lm54+2bZON0Dvalp7vplay+M7rb9pyryyA/mHgr+jzLvi/hu4qNhH68Pts6O2sCrpVYwp0X8JAmpf5Z+gvS1/1PvNdjRBv41aB+i6AsdCHSwv8zPYD9Ovk62gAm5VSlUGKsxT6M9EPusXNn/HQJ6GfZLUsAdi/vXWE9/br/Vr7235a8y/owu5ipZS/I64/ALhQRLoopaq9ph8N/b6v855ZRH4B/QX+mFLqQT/LOxq6uPL9YQro7hIfQp//0JKvoQucSdbff5RSjdb33ykABgNY7PVDsK3bbjN/+6EOfyd1ct/prXl/1x+63zq8bjdnPGjV7Vh2e7T3Mx6qHMFUjAM/uvwJVs3h/R766g+9HwEO/mx7j1Z2yGfbOipykbUfGQ29nb8lIiOUUitbCtKRnc4M6KbvMqWUvzce0L/+nTj0zN6r27D82QBuE5EM63A0rNaeywAss1q726v5V0tL4wg/A32opgd0S+vMFubzzZktIinNmURfIOA86P5dHVHfSsa2+Az6C+YHpVRNJ5ZjN/OhdyhDlFJ5Aebt7GvYlvd1K3Sf3v3DS1kuQiufKaXUagB3WK1Jh4yc4Mc5IpLc/CUm+szscdAnswXjeTR7GXo4yTOhf+w+ita15/m3aZsUkSUALhaR3OajVyJyAnR/v7YWzb6PnwDdjWSBdf8M6H6Xg5RSMwIsq7nA+Av0uRRl1jK/gR4GrDcODM/WzN+2txq6i8lwpVRr71t7tvEOs1rpXoU+sShbtTy85EcArhGRyc1HkawW9vOgT6oKlsnQrVStdTdoHrFk//eJiPSAzyge7bAC+sfPpTj4Pby8rQsQkcegu4dMVUp90MJsH0EXeZdAt0g3F/qXAfjCu/uT6NEkXgTwnFLqDy0s7zboMYC9XQ1dTJ6GwC3lK6ELzj9Cd09pPhw/E/pH82HQ34XN2rrttiYo30kd2Hd6az4Kejn0+TjNrrT+PweBedcQgWqQluqNsHzGw+wz6HMBUlv44dgsUA0WyGro7fty6CMfAAARORH6B/Vj1qRF0Pv4S3Hw92SLn23rCOlCEfkLdD/wLOjPil/tLpqt/i1+W5i95ikXkYUAfi8iO6B/BV8LP8Pn+PEE9I5ghojcA93X8DcAjoI+g7MjmsdtvklE8qB3viu8DkG8C33y0wQAv2/jMu+HPkT1lYg8Av2r8HboHfx9nciZLSKfQbeEbW9jP+FmdwNYDGCOiDwFvcPrAb2TOUIpdW0HcxmllNonIn8E8LTo4W4+hT6hYgD0l+4spVTzF3lnX8OA76vSY9LeC+A5EXkRur/UEOhfqvuaFyQiqdAtNK9C9wVrgP6i74EDfb5aUwPgCxF5FPqH6L3W8p8IxvPw8iV0i8Dz1v2tXp2prc/f0tZt8h7o1+QDEfk39Kg39+LAIdS2SPF5/MPQfddesnKvt16Lp6yWq9nQrSSHQXche665z7t1BGo3dHHp/SOiuQW6DgeK8WZ+tz0RuQnAh6KH+3oLen/YD8CJ0K22j7dzG++Mp6GLuAcBVInIOK/7tnp10/jIen6vWLlKod9fAfBX7wWKyGTo17u5FWi06CFAoZR6x5rnV9A/+L6E/tHVC/qL7WLok3ZaG392PvR29bT1nZAMfRLXXgCp7X0BlFJlIvIE9PCAFdDb3RjoEWECEpHboUdYeQF6GFPv13CPUmq9tZ7lIvImgCet1v2N0BeSGYwDBRtEXyHwdehifrrP8uqUUsual+cnyxTrn7N9+lP7e95K9DCol0B3LSq37voaB7bxr33mD7jttrZOdPA7KQj7zv2UUj+IyOsAcq0fLfOhC/m/AHi9hS6IvppriN+LyKcAmlo52roLugX2chFp/oG2USlVHKbPeNgopWZZr+07IvI49HvtgW7sOAfA7UqpNdAnFjcCuFb0uPB10CPLtKkRVCnVJCJ3Q/dBfgX6O2oA9H5sLaxz0JRSq0XkNQD3WQ0ES6D37QedmyUi50J3xf0A+nOZDD32fAUO3a8fEibQmaBXw8/IEz7zTIHPmZHWi/apFWI3gKdwYGiyKV7zzcKhZ0QOs55MOfSX2kJ4naWuApzNCp/RM6xp90Af1m6Cn9EsoA+11sLnLN8Ar80J0B/sSugPxlcAxvrM057RMyZADxFWC6+zfaHPbt3axuc5EPoEm23QLV87oFvYfh5g3Ye8hy3Mp+BnhICObkfWc5jrMy0D/s8+Pgd6p74PuqBcB/3FdXSQX8OA76s1363QraC10IeHJkJ/KUy37k+wtqsfrGXtg/4QBxzhAAdGKbkDusiohT7MOTLQ69fe52HN+6i1zvl+7mt+P65uz/Nv7zYJ/WN8NfQO9QfooZsOeX9ayfcb6LO790CfrJQPr7PJveb/BfQ+pcp6bQqh908DfeZ7E4eOkNE8ssYhmVra9qz7xkNfMa/Uur8I+sfG+A5s40UAXmlhm8kN8FoV4dARcpS/x0L3E3wB+tBotbX9jGjhM+R3mV7znAh9QtgO6/3dZm2b2W3cf5wCPQxVDfQh9ltgfQf4eQ18h8Rs3j6u9prmhO4jvNNa5izo7g9teQ1bfL44dNtPsrbJndb7vghe33/WPLmtLK8oQJbmxwYc1cGa/9fW/N4jZDSPrFELINHPYwJuu2h9P9Tu7yS0Yd+Jlr8npuDQOiPOer83QRfgm6zbcYGW57W9PA1dy3h8tzs/818AXWg3+Nn2OvMZvxqd/B71s8zp8P/d6O+zdMj6re3nVugTqGuh67bvoX9cp3rN9yvoLhON3u9PK8/V3z7p59ay66B/mLwMIM1nni7Q3XdKrG3nIxwYIelqa55h0Pv3jVbmPdD7pxMCfYbEWoAxIvIddB/Kiw1mcEFvuN8opVq7zDVRWIgePP9BpdRdprMQERFRx/o0B4WIHAF9SOJYBLePXHsydIM+THQF9CHax1p/BBERERHFImNFM/ThtV9A91kKfOnC0DgO+jDJbuiLpCw3lIOIiIiIbMx49wwiIiIiIrtr7xUBiYiIiIhiDotmIiIiIqIAWDQTtUBE/ikiH3fwsUpEcr1u51ojYrQ4Dx0Qi6+NiGRYz/vqDjz2auuxGSHINdLafv1dErotj29+Xte3Yd4iEZnekfWYJiITROQLEdktIvtE5DsRudZnnunWa+Hvb1WA5R8lIn8XkRUiUikiO0TkIxEZ4Wfe34vIVhHZJSIPi8+lp0XkBBGpEJHD/Tz2QxF5uqOvA1E0M3kiIJFticiR0ONKntjBRYxHy5cFJvJnB/R2sz7QjH7kW4/dEWjGDhgJPc79K/C6BDsdICLHQo87vRDADdDjWl8M4HkRSVBKNV/2+X7oy297y4C+uMlHAVZzBoCToa8u+B301QH/BGCRiExQSn1rZTkF+mpoN0FfJ+Hf0OOfT7fud0KPY/uQUsrf1TZzrWX+XekLUxCRhUUzkX+3AfhetXzVp1apli9PHHJWC+3VSqkMUxlimdXauxHAyUqpWW19nNKXVe7QdqOU2gM9QD+ZcTn0BTDOU0pVWtNmWK3AV0EXqVD6aoEH/SgSkdOtfwa6tPIbAJ5WXmfvi8hM6ItD3GqtBwDOBjBDKfUfa57J1rTp1v2/AZAIfWXLQyillonIcuh94G8CZCKKKeyeQeRDRBKgrzz0ms/0KdZh1Iusw6yl1mHYV0Wkl8+87e5eYB1+fd86vFsrIptF5G3r4jthISIjrAzFIlIjIqtF5M9e94uI/J81vd46RPyUNea593KUiDwgIreIyEbrUPBsERnuM5/Tmm+HiFSLyCzfebzmPUtEFli5ykXkA9GXw/aeZ5aIzLXmXW7Nu8w6HO0SkYesdZVY72Gy12NdInK/iKy3Xv+91rImBufVbZ346Z5hZdwqIqNE5BvrNVorIjf6PNZv9wwRuUFEvvd6Ps+LTzcL63nfLiI/WvPtEZHPRCTTyvKiNetaOdCVIMN67M3We1IiImUislBEslt4ivEi8ri1fVeLyCe+eVt4XQZbn7E9IlJnva8X+sxj+rMTD331txqf6WUI/D17FYBvlVI/tDaTUmqv8hnuSulLYa+BvqSwdxbvHFXQRTJEpB+A+wDcpJRqaGV1bwC4UkSSAmQniiksmokONQ760Oc3Ldz/JPQlOX8G4E4A5wN4Jwjr/QT6y+/XAM4EkAN9udCwfE5FZCyABQCOBPB/0Je9fxz6MrjNHrSmzQBwHvSlUq8GkC8+/Sahf3hkQ7eCXQNgEIAPfQqZXOhLhb8KfenZL+DnMLWInAXdBaESwGXQr9ExAOaKyACf2YdAXxZ8GoBLoC/J+xF0a1+alfc+AFdCdztodrv1vP8B/fpfA33p6A715Q2ibtA/4F4B8BPoywk/KyInt/YgEZkGPQb+l9Db6B8BnAXgU9GH6Ju9Af2+/g/6PbgB+hLAadCv+QPWfJdAdwHx7gaSAX2J5Eug35elAD4RkbP9RPozgKHQr+tNAI4H8IWIxLXyHA6DvvT0COj35nzorgnvisj5XrMa/ezgQCvuP0QkXUS6i8gNAE4F8ERLDxKRCdDba6BW5pYe3xP6c1DoNXkRgNNE5DgRGQL93jQfwfgbgHyl1NcBFj0Hersb35FcRFEr0HW2+ce/WPuDLp48AOJ9pk+BLpY/85l+pTX9VK9pCkCu1+1c/XE76HH75wHQ27p9fgfyOqG7WjX/3Qd9yNZ7mqsNy5kDYAuALi3c3xNALYDpPtN/7pvdur0WQJzXtIut6Sdat3tAF8H/8vP6+75+S63lubymDYZu3Xvca9osa9oRXtPOt5b3pc963gOw0ev2JwDe68Dr7/B5rY9s3h58pjsCLCfDetzVXtOmW9NO9pqWAGAvgP94Tbvami/Da1lNAO72WccEa74LrNunWLdvaSVX87KHtPF1+ALAh36e14/er4FXluu8phV5b18AnofudtLLZ10zACzv7GenHe9vXBvmGwN9HoOy/uq9n1sLj/m3NV/vDmZ7Fbr/9BCvaU4Ab3nlmAkgGfoKvKUA+rVhuXHW9nNHKF5T/vEvUv/Y0kx0qHQA+5RS9S3c/5bP7behi+zOtMoUA9gAYJp1SH1oOx67HrpQbP77C4DDfaY1tHYoXES6QBcxryqlqluYbRx0wfaKz/Q3ADRCfyl7m6EOPgRcYP1/kPV/N/SXue/r+YZPtmToq3e+qZRqbJ6ulNoIYJ6f9a5RSm3wut08KsHnPvOtAjBQRMS6vQTAOSLyoIhMFJF4tM3dOPi1XmdN/9Jn+t1tXJ6vauXVMqh03+e1OPA6+nM6dLH3qtX9wmW18C8CsA/AJGu+M6ALq/92JJiIHG91s9gFvQ00WOse5mf2d5RSHq/nMQ+6yGztc3MWdAt4uc/z+BzACNHdgjr82RERt4i8I7r7ULXVBeY2ERkqIsmiT6qbjYO7P/hbzlAA7wL4AfoIzGnQJ/z9S0SubOExCQAuBfCJUmpvWzN7Pf7PAK4AcLNSqnmbg1KqSSl1qZU5Qyl1CnRh/jSAu5RSu0TkVhHZYHVn+ZdvNwzrc1sOvS8kIgtPBCQ6VCL0od2W7PK+oZSqF5FSBPhibY1SSok+ISgXwMMAeonIRgCPqgNn3rfkPOhittkvAZwL3cLqbXsry+gBXWS1NuJHczeFg0ZoUEo1ikgxDu3G4DvSQvNrmmj9P836/y6f+Xxv9wAgvuu17IT+geCt1Od2fSvTXdAtc40AHoJuSf85dJeRShF5B8AfAxQ1/4FupW6WBt0d5EYA33pNb+31b41vbkC/lol+pjfra/1/XQv39/L6f4lSyrcvbkBW14mvoFuQfwtgM/TreD+ALD8P8X1fm6e19rnpC93n96oW7u+llNrXic/OmwA+hf6sJEIX/P+HA10qyqG7YwUaCech6B8M53r9UPxK9LkOfxeR171/MFh+At0NrN1dM6w+7Q9BF8Ev+JtHKeW9vd0GvW0/a71W90P/cNoG/QPkDugf295qALBPM5EXFs1EhyqGLtRa0s/7htUi2QP6C6jDrNbRq6yWzxEAbgbwjIgUKaU+beVxBd63ReRcAPWqfSN/lEK3lrdWwDQXwf2hW9Sa1+eCLr6K27E+4EAR3M97efB5fa1sylqvr/4dWK9fVrHzCIBHRKQ/9A+PxwF0ge6v29LjtsOrIPZq0V/dzvcgmJpfkzPgv+huvn8vgJ4iktSBwvksAKkALlVK7S8qraMW/vi+r83TlreyjmLocwseaeH+7UDHPzsAzlRKbfG6/SmA34kevzgOwAY/xa4/bujRdnxPrlsM3RrcF/oHnrep0K///9qw/P1E5BfQfdUfU0o92Ib5BwK4C8BpSimPdX7ADKXUcuv+F6F/lPgWzT2tfERkYfcMokOtAhBnfdn4c6nP7UugP0sLgrFypS0H8Dtr0jHBWG6AdVYDmAvg562cMb8QuoXzcp/pl0H/AJ/dztWugD6z3/f1PGj5Sqkq6BbbS7xPYLMKmxM7sN6AlFI7lVLPQXexCPnrHwIzoH8EDVJKLfXzt9Ga7wvoVvzWLjzSfITAd7toLo73F4oichR0Nx9/LvY+WdQ6CW4gWv/cfAbgWAA/tPA8Djoi1N7Pjk/B7D19k1JqXRsLZkAXxCP9dOk5AbqF96CjLtYoFmcAeM1Pod0ia9SQFwE8p5T6Qxsf9iR0t6slXtOSvf7dFXob8F5Pf+iW99VtzUYUC9jSTHSoOdb/x8L/YdnhVuvMGwCOgh55YLZS6quOrlD0xRH+Dn24eB10l4GroQ93z+zoctvpD9AF6AIReQz6uR8BYKRS6rdKqRIReRzAn0WkCrqFLAt6dIW50CMttJlSqkxEngBwp4hUQBdwYwBc52f2v1jL/0REnoH+or8X+vD5Y+1/qocSkQ8BfA89OkMpgFHQran/Dsbyw0kptV5EHgHwlOhh+WZDF2+HQXdBeE4p9bVS6msReRfA41Z3i5nQLayToEdZmAXd/QIAbhKRPOgieQX0D4pGAC9Z20sa9HuyGf4bZFIAfCAi/wbQB7orxVoAL7XyVO6Gbq2dIyJPQZ8o2AO6GD5CKXWtTT47T0Gf2/CxtX3WQHf5+BmAJ/ycH3El9Pdvi10zRKQRQJ5S6jrr9iToi6CsADBdRMZ5zV6nlFrmZxlnAjgJB/cx/xLArSLyG+iW+t/iwOgfzU6w/j8HRLQfi2YiH0qpIhFZDN1X+D0/s9wK/YX4JvQX9McAbunkandCFxu/g259q4U+ce5cZV3pK9SUUkus1r/7APwTup/0JhwYpxfQQ+ztge6v+xvow+cvAfhzO1rlvOXiQEvnzdAnqp2Hg7trQCn1mejxf++BPnGwHnqkjD/59N3sjDnQRw1ugm5F3Qw9pF7AQ+A2sn8cX6XUHSJSCP18brLu2wLdD3mt12Muhx6xZCp039dy6JMin7OW873oMcd/CT0cnQPAYKXUD9ZJbvdB9+FeDz3U21nQI834ehh6eLXp0C2dX0OfxNZiS6tSarOIjIbeTh6CLraLAazEgYLTDp+dd0TkHOjX8TnoVtr10K+7vx9dUwGsVEp918pindZfs1OgP5OjoE+A9bYJepSS/awTDZ+C7pNf5pX1UxG5A7ofcxcAH+DAsILNzoUeO7qlPvFEMUmUUoHnIooxoi/q8HcAac2jSYjIFOgv+tOVUl8aC0fkQ0Rugd5eU9SBK9IRtZuIJEKfb/AHpdTzpvMQ2Qn7NBP59zL0iX28jCzZljUs2pnQLZc/sGCmIPgVgN3o4AVXiKIZi2YiP5RSTQCuhb5wAJFdDQXwIayLopiNQlGiDvoCO40B5ySKMeyeQUREREQUAFuaiYiIiIgCYNFMRERERBQAi2YiIiIiogBYNBMRERERBcCimYiIiIgoABbNREREREQBsGgmIiIiIgqARTMRERERUQAsmomIiIiIAmDRTEREREQUAItmIiIiIqIAWDQTEREREQXAopmIiIiIKAAWzUREREREAbBoJiIiIiIKgEUzEREREVEALJqJiIiIiAJg0UxEREREFACLZiIiIiKiAFg0ExEREREFwKKZiIiIiCgAFs1EhojI/CAtZ4qIfNKJx98RjBxERETRjEUzkSFKqRNNZ7CwaCYiIgrAZToAUawSkUqlVFcRmQLgXgC7AIwE8B6AAgC3AkgCcIFSar2ITAdQC2A4gH4AfqeU+sRnmWMBPGk9rgbANUqp1SJyNYDzAXQBcCSA95VSfxKRaQCSRGQ5gB8A/BLAWwAGAnACuF8p9WZoXoHo5M5zOwD0BdDf+n9X6Ne9rX8JABoA1LXjrwrAbgA7rb8dBVMLqkL+ZImIYgiLZiJ7GAEgC0AJgA0AnlNKjRWRWwH8FsBt1nwZACZDF75fi8gQn+WsAjBJKdUoIqcBeAjARdZ9IwGMgi6yVovIP5VSOSJys1JqJACIyEUAtiulsq3bqSF4rhGrMDPLBf2D4nDrbxCAw6+71dmzooscCV0o94b+wWGUO89dhQNFdPPfLq9/bwKwpmBqQa2xkEREEYRFM5E9LFFK7QAAEVkP4AtregGAk73me0sp5QGwVkQ2AMj0WU4qgDwRGQpAAYjzuu8rpVS5tY4foYu+LT6PLwDwNxF5BMAnSqlvOv/UIk9hZlYK9A+MUdA/NoZAv17p8FMQ996HdRVd4PsDxrRk6B9XR7Yyj8ed5y4CUOj7VzC1oCzUAYmIIgmLZiJ7qPP6t8frtgcHf06Vz+N8b98P4Gul1IUikgFgVgvraIKfz79Sao2IHA/gHAAPi8gXSqn72vokIlFhZlZvAMdZf6Os/x8JQNq6jLQSVb6xf5tntxMHgCOsv2zvO9x57p04uJD+EcB3LKaJKFaxaCaKLJeISB6AwdCFzmoA47zuTwWwzfr31W1cZoOIxCmlGkQkHUCJUuoVEalsxzIiQmFm1mE4UBg3F8kDO7vc9GLUdHYZNtTf+vM+0qHcee4fAcwHMA/AvIKpBetMhCMiCjcWzUSRZTWA2dAnAt6olKoVOaiF86/Q3TN+B2BmG5f5HwArROQ7AC8BeFREPNAno/06aMnDrDAzKwHAJACnADgeukDuHYp1pZeoxlAs14YE+kTU4QBuAAB3nns3DhTR8wEsLZhaUG8sIRFRiIhSvkd3iciOrNEzPlFKvWM6i10VZmYdAeBsAGdBt5Amh2O9a9Ix566prknhWFcEqAOwFLqAngNgZsHUgmqzkYiIOo8tzUQUsQozsxIBTMGBQvkoEzl6ViLRxHptKgHABOvvjwBq3XnumQA+BvBJwdSCrSbDERF1FFuaiSiiFGZmDYUuks+GHn4vyWwioDYOhVf9wZVlOkeEWA6rgAawpGBqAb+EiCgisGgmIlsrzMzqAt3Vork1ubUh1IzwCPZcnuPqYzpHBNoJIB+6gJ7BC7IQkZ2xaCYi2ynMzHIAOAPANdBXMrR19wcFqCv+5Gxsckpc4LmpBbUAvgbwOoB32Q+aiOyGRTMR2YbV9eIaAFcBGGA4Trvc/Gvntt3dJaIy21gFgHcA5AGYwy4cRGQHLJqJyCjr6nuXQhfLEwzH6bD7L3cUFAx2uE3niEIboYdCzCuYWrDRdBgiil0smoko7AozswT6JL5rAFyEMA0NF0rPn+5Y8Plox3jTOaKYAvANgOkA3i6YWlBpNg4RxRoWzUQUNoWZWYOgrzI4FfqKhlHj0+Nl9otnOCebzhEjqgC8B11Af83uG0QUDiyaiSikCjOzkgD8FLpYPgWAw2igEFk+WGY/dDmLZgNWA/gHdPcNjr5BRCHDopmIQqIwM6sPgN8CuAlAT8NxQm5bL8z/v1+6TjSdI4aVAngOwD8LphZsMR2GiKIPi2YiCirrUta/h+6vbPzCI+FSkYjvr/s/1wjTOQiN0F03/lYwtWCJ6TBEFD1YNBNRUBRmZo0CcDuAiwE4DccJu0YHNl1xu+tw0znoILMAPFIwteAz00GIKPKxaCaiTinMzJoC4E4ApxmOYpQCai/7s8vWF2GJYd8DeBTAmwVTCxpNhyGiyMSimYg6pDAz62QA90APHUcArr3VWVrZRXqYzkEtKgJwL4CXCqYWeAxnIaIIE5VnsRNR6BRmZp1SmJk1G8BMsGA+SL9y7DWdgVqVAeBFACvcee6fGM5CRBGGRTMRtUlhZtaphZlZcwB8BWCS6Tx2lFaiyk1noDYZDuADd557vjvPzW2ZiNrEZToAEdlbYWbWSABPgq3KAaUXqxrTGahdxgOY7c5zfwrgzwVTC743HYiI7IstzUTkV2FmVs/CzKxnAHwLFsxtklaCJtMZqEPOBrDMned+xZ3nHmw6DBHZE4tmIjpIYWaWozAz60YAawD8GtxPtFm/MhVzQ+1FEQFwJYDV7jz3P9157r6mAxGRvfDLkIj2K8zMOhHAUgDPAuhlOE7E6VEJDjkX+eIA3AxgvTvPfac7zx1vOhAR2QOLZiJCYWZW/8LMrJcAzAUwynSeSJVci26mM1DQdAXwAIDlPFmQiACO00wU0wozs+IA3AI93nKK4TgRzwPsvfzPrt6mc1DQKQDTAfyxYGpBseEsRGQIW5qJYlRhZtbpAFYA+BtYMAeFAL1cTaredA4KOgFwDYBV7jz31YazEJEhbGkmijGFmVmHA3gcwE9NZ4lGv/2Vc+uunjLQdA4KqdkAbiyYWrDKdBAiCh+2NBPFiMLMrITCzKx7ABSCBXPIpJWqUtMZKOQmA/jenee+353n5smfRDGCRTNRDCjMzDoawCIAuQCSzKaJbunFqDCdgcIiHsBdAArcee7TTYchotBj0UwU5Qozs26CHkZuhOkssSC9RDWYzkBhNQTAF+489wvuPHdX02GIKHRYNBNFqcLMrD6FmVmfAHgKbF0Om/7snBGrrgHwnTvPPdp0ECIKDRbNRFGoMDPrLAAFALJNZ4k1vfepONMZyJihAOa789y3u/Pc/H4lijL8UBNFEetkv78D+B+AfqbzxKJu1eAh+tgWB2AagBnuPPcA02GIKHhYNBNFicLMrGMALIG+WIkYjhOzEuvRw3QGsoVTAKxw57kvNB2EiIKDRTNRFCjMzPotdMHsNp0l1jk96Gs6A9lGTwDvufPc/3bnubuYDkNEncOimSiCFWZm9SvMzPofgH8A4HixNiBAQrcqxUstk7dfAvjWneceaToIEXUci2aiCFWYmXUO9GWwzzadhQ7Wtwx7TWcg28kEsMid577NdBAi6hgWzUQRpjAzy1WYmfUkgHyAXQHsKL1E7TOdgWwpHsAT7jz3y7ySIFHkYdFMFEEKM7O6QRfLt5rOQi1LL1G1pjOQrf0cwGx3njvNdBAiajsWzUQRojAzKwPAfABnGI5CAaSVoMl0BrK9sQCWuvPcY0wHIaK2YdFMFAEKM7PGAVgEYLjpLBRY3zLlNJ2BIkI6gDnuPPcVpoMQUWAsmolsrjAz6zIAX4P9lyNGj0petpzaLBHAq+489zReRZDI3vgBpagiIvODtJxZIjI6GMvqjMLMrLsAvA4OJxdRkmvRzXQGiji3A/jQnedOMR2EiPxj0UxRRSl1oukMwVCYmRVfmJmVB+B+8Op+ESeuEb1NZ6CIdC6Ahe4895GmgxDRoVg0U1QRkUrr/1NE5BOv6U+JyNXWv8eIyHwR+V5EFotIiogkicgbIrJCRN4EzB1eL8zM6gVgBoCrTGWgznEAPeMaOYIGdcjRABa789ynmA5CRAdj0UwxRUTiAbwJ4Fal1AgApwGoAfBrANVKqWMBPAjgeBP5CjOzjgKwEMAkE+un4OlTjl2mM1DE6gngU3ee+2LTQYjoABbNFGuGAdihlFoCAEqpfUqpRugi9RVr2groK+2FVWFm1mQACwAMCfe6Kfj6l6gy0xkoosUDeMOd577GdBAi0lg0U7RqxMHbd/OJdAJAtfCYlqaHXGFm1tXQXTJ6mspAwZVegirTGSjiOQE8785z82JGRDbAopmi1SYAR4tIgoikAjjVmr4KQLqIjAEAqz+zC8AcAFda044BcGy4ghZmZt0D4EUAceFaJ4VeerFqMJ2BooIAeNKd5841HYQo1rFopojnb5g5pdQWAG9Bd7N4FcAya3o9gMsA/FNEdgJYCd0K/SyAriKyAsCfACwOR/bCzKyHAOSGY10UXv3LTCegKHOPO8/9hDvPzdF0iAwRpYwdkSZqExFxWf2Og73cXACVSqm/BXvZbVGYmfUogD+YWDeF3o4eWHDrja7xpnNQ1HkBwC8LphbwUu1EYcaWZgobEUkWkXxrqLeVInKZiBSJSG/r/tEiMsv6d66I/EdEvgDwkoj0EZEZIvKdiPxbRDZ5Pa7Sax1/EpECax3TrGk3iMgSa9q7ItIl/M/+YIWZWU+ABXNU61aNrqYzUFS6FvoEwXjTQYhiDYtmCqezAGxXSo1QSh0D4LMA8x8P4CdKqSsA3ANgplLqOADvAxjkO7OInA3gAgAnWMPJ/dW66z2l1BhrWiGA64LybDqgMDNLCjOz/gngNlMZKDwSG9DDdAaKWhcD+Mid5zbeAEAUS1g0UzgVADhNRB4RkZOUUuUB5v9IKVVj/XsigDcAQCn1GYBSP/OfBuBFpVS1NV+JNf0YEflGRAqgT/Yb3tkn0hGFmVkC4BkAN5tYP4WXw4N+YP83Cp0zAXzOy24ThQ+LZgobpdQa6NbjAgAPi8jdOHhouESfh3gP2dWWk19aGk5uOoCblVJuAPf6WU/IPX3jTJk/7r5pDa7ky8K9bjJDgLjUKuw1nYOi2kToFuew79OIYhGLZgobEUmHvureKwD+BuA4AEU4cPW9i1p5+FwAl1rLOQPwe+j7CwDXNvdZFpHmMY9TAOwQkThYw8oZ8M/axF5/mjf+/t31ccklgWenaNCvDMWmM1DUmwLgLXee22U6CFG0Y9FM4eQGsFhElgO4E8AD0C2/fxeRbwC0djb4vQDOEJHvAJwNYAeACu8ZrG4bHwFYaq2j+US7vwBYBH3xkFXBejJt9fSNMx8HcBMAeJwJw+aPe2BvfVxXFlMxIL1E7TOdgWLCeQCmczg6otDikHMUEUQkAUCTUqpRRMYDeFYpNdJwrICevnHmfdBF+0EcTfVrT1x4d4/4horeBmJRmHwwTua8drJzkukcFDOeLphawHMmiEKELc0UKQYBWCIi3wP4B4AbDOcJ6OkbZ94KPwUzAHic8UPnj7uvrC4uZU+YY1EYpZXAYzoDxZSb3Hnu+02HIIpWLJopIiil1iqlRlnD1Y1RSi0xnak1T9848xcAnmhtHo8zfsiC8ffvq4tP3R2mWBRmfcqV03QGijl3ufPc/2c6BFE0YtFMFGRP3zjzHOirdgXsX+hxxB05f9y9VbXx3XeFPhmFW49KcBxdMuExd577GtMhiKINi2aiIHr6xpknAHgbQJvPZFeOuMELxt1bXZvQfWfokpEJyXVINZ2BYpIA+K87z93aiERE1E4smomC5OkbZx4FIB9of+uicrgGLzjh3rqahJ47gp+MTIlrRB/TGShmOQG85s5zn246CFG0YNFMFARP3zizF3TB3Kujy1AO1+ELT7inviax5/bgJSOTBEiNb9BXqCQyIB7A++48tzvcKxaR+W2Y5zkROboDyx4pIue0Yb6rReSpFu6rbO96iVg0E3XS0zfOTADwAYAhnV2WcrgOXzg2t6kmsffWTgcjW+hbBp7oSSYlA/jQnefu8A/6jlBKndiGea5XSv3YgcWPBBCwaCYKNhbNRJ3UWLvsAejL2QaFcjgPWzj2blQnsXCOBv1LVZnpDBTzBgN4J5xXDWxuyRWRKSIyS0TeEZFVIvKqiIh13ywRGW39+wwRWSAi34nI2yLS1Zo+RkTmi8j3IrJYRFIB3AfgMhFZLiKXichYa55l1v+HeUU5TEQ+E5HVInJPC1n/KCJLRGSFiNxrTUsWkXxrvStF5LIQvlwUIVg0E3XC4Ns//nORWj2mvvLjWcFcrnI4By4aczeqk/psCeZyKfzSS1BlOgMR9OW2/25o3aMA3AbgaABHAJjgfaeI9AZwF4DTlFLHAVgK4HciEg/gTQC3KqVGADgNQBWAuwG8qZQaqZR6E/pKr5OUUqOs+x7yWvxYAFdCt05f0lyke637DABDrflGAjheRCYBOAvAdmuY02MAfBacl4IiGYtmog7KyMm/QInjwffTfjJ5SZdkR2153lylGmuDtXzlcA5cOPYvzqqkfpuCtUwKv/Ri1WA6A5HlN+489y8NrHexUmqrUsoDYDmADJ/7x0EX1PNEZDmAqQAOBzAMwI7mcfmVUvuUUo1+lp8K4G0RWQk9Pv5wr/tmKKWKlVI1AN7DoUcFz7D+lgH4DkAmdBFdAOA0EXlERE5SSpV36JlTVGHRTNQBGTn5bgAvwxqLeX7P8ZM+7X18l5ry51YoT2XwrvInzvRFY++Mr+rCwjlS9StVAcfrJgqjp9x57pPCvM46r3834dAhOQW6uB1p/R2tlLrOmq7asPz7AXxttQifByDR6z7fx/veFgAPe617iFLqeaXUGgDHQxfPD4vI3W3IQVGORTNRO2Xk5PcB8BGArt7T1yUfedwb6ef2qax4aZOncefaoK1QnGmLxtyVUNklbWPQlklh06sCCaYzEHmJA/CuO889yHQQLwsBTBCRIQAgIl1E5CjobhfpIjLGmp4iIi4AFQBSvB6fCmCb9e+rfZZ9uoj0FJEkABcAmOdz/+cArvXqQz1ARPqKSDqAaqXUKwD+BuC44DxVimQsmonaISMn3wHgDRx6eBEAUBzfa/D0gT87srT6o+Kmuh+Dd6lvcfRfPOaOLpXJ6RuCtkwKi5Sag39cEdlAH+gRNexwxUqllNoDXey+LiIroIvoTKVUPYDLAPxTRL4HMAO6FflrAEc3nwgI4K/QrcHzoMen9jYX+qjgcgDvKqWW+qz8CwCvAVggIgUA3oEuyN0AFlvdRe4E8ECwnzhFHlGqLUc+iAgAMnLycwH4PQPbm0M1NVy8/YP56ZKOuC6nTA5aAOXZPWbptIqUqm1HBm2ZFFJNgu0/y3Glm85B5MdbBVMLjI0KYRWp5yuleBSNIgJbmonaKCMn/1QAf2nLvB5xxr014KLJy+MbUFfxxmylPP5OXmk/cfRdMjqnW0XXw9YFZXkUcg6FvqJPgCKym0vdee47TaxYRGYAKGDBTJGELc1EbZCRk98f+vBev/Y+NrNi9ZLTSpY2JKb8fLg4ElODEkh59o7+9q+l3Sq3DA3K8iikfnWzc3dpivQ1nYPIDwXgrIKpBV+YDkJkd2xpJgogIyffCeB1dKBgBoBVKcPGvNn/9D5VFdNXeZpKgzPusjh6Lz3+Tz33pRy+JijLo5DqV4Zi0xmIWiAAXnLnufmjjigAFs1Egd0DfWGADtuT0Hfo9IGXHFle9fbWpoaNK4KSShy9lh73x97l3QavDsryKGTSSlSF6QxEregHIM+d5+bwiEStYNFM1IqMnPzToc+c7rQaZ5feLx52xXE76r8pbaxZ5DvsUceI9Px21O/7lnU7ojAoy6OQGFCsgnbRG6IQOQvA70yHILIzFs1ELcjIyU8D8AqC+DlpEmfC6wMumVzg2tNQX/nRLBWMkwpEenw36ndppalDfgxCRAqBtJI2XaCByLSH3Hnu402HILIrFs1EfmTk5AuAVwGEpJ/fl31OnfJVt7TE2oqXv1GqoabTCxTpvmzkbQNKuw/9IQjxKMj6livfsWOJ7CgewBvuPHey6SBEdsSimci/3wI4OZQrWNntmHHv9p3Yp2rf9OXKU7m70wsUSV024taBJd2HrQxCPAqi1ErY4SISRG0xBMDjpkMQ2RGLZiIfGTn5QwA8HI517UhMy3p5wAWDyytfX+dp3NH5kTBEUpeP+O2gkh6ZBUGIR0HSpQ7BGWqQKDx+6c5zZ5sOQWQ3LJqJvFiXyX4RCF/LYKWra/8XBl4+amftFzsb635Y3OkFinRbfuzNGcU9soIzSgd1WlwT+pjOQNROz7vz3L1NhyCyExbNRAe7DcDEcK+0yeFKenXAJSetwtqqhuqvZnd6gSIp3x970xF7ew7/PgjxwurOHTswcd1anL9xw/5pZU1NuG7LZpy1YT2u27IZ5U1Nfh/7cmkJzt+4Aedt3ICXSkr2T39sz25csHEjcnZs3z/to/JyvFxa4m8xQSdAt8R6VRmWlREFRz8A/zEdgshOWDQTWTJy8o8C8ICxACLyab8zT57dpYurtuLNrzt96W2Rrivcvx6yp5d7eXAChseFqan4z8DDDpr2XHExxnVJxmdHHIlxXZLxXMmh1wpZW1eHt8vK8ObhGXg/YzBmVVWiqL4eFU1NWFZTgw8GD0aTAtbU1aLW48H7+8pxefce4Xpa6FOGPWFbGVFwXOjOc19tOgSRXbBoJsL+bhnTASQZjoJl3UdOeL/3cX2qK/LmK09teacWJpJccMyvjtrT+9hlQYoXcqO7dEGq8+Bd08zKSlyQqrsFX5Caiq8qDm20XV9fhxFJSUhyOOASwZikLviqogIOARqUglIKdcoDFwQvlJTg5917IE7Cdy2HtFJVFraVEQXPY+48N7sXEYFFM1Gz3wMYbzpEs61JA495Je2cI/dVvlLgaSrZ1KmFiXQpGP7LzN29R34XpHhhV9zUiD4uFwCgj8uFkqZDG+GHxidgaXU1ypqaUOPxYE5VJXY0NiDZ4cQZXVPw001FGBAXhxSnEytra3BqSkpYn0N6MarDukKi4OgJ4FHTIYjsgEUzxbyMnPwsAPeZzuFrX1y3AS8OvGTk7pqPiprqN3Sub7JI0srh12ft6nPct0GKZztHJiTg+p69cN2Wzfjl1i0YlpAIl9WSfF2vXng/YzBu79sP/9i7Bzf37oN3ysrwf9u34V/Fe8OSL71ENYRlRUTBN9Wd555sOgSRaSyaKaZZFzH5L4BE01n8aXDEd315wKUnrfUsK2msWTi3UwsTSfrh6GuH7+p7/NIgxQubXk4X9jTq1uU9jY3o6XT5ne+i7t3xbsZgvDzocKQ6nTg8Lv6g+3+s1VezzoiPx4f7yvFE+gCsratDUX19aJ8AgH6lKnx9QYiC71l3njvOdAgik1g0U6z7BYAJpkO0SsTxcf9zTp6XWK/qKj/6ulOX3hZJ/CHrGveOfmOXBDFhyJ3ctSs+KNfduz8oL8cpXbv6na/YKqy3NzTgy8oKnNOt20H3/3PvHvy2d280KgWP9So6IKj1eEIX3tKzAgkhXwlR6GQB+IPpEEQmsWimmJWRk98NwCOmc7TV4h5jTvq4x9AeNRWvzlaqoeP9Y0USCjOvGrGj/7jOjwkdAn/Yvg0/27QJRfX1OHn9OrxbVoYbevXC/OoqnLVhPeZXV+H6Xr0AALsbG/CrrVv2P/bW7dtw7sYNuGnbVtzVtx9SnQeuXv1lRQWOSUxCX1ccujmdGJGUhJ9s3AgAyEwM/YGGlBqEtxM1UfD9xZ3nHmw6BJEp0plGK6JIlpGT/wT0uMwRpXt96abLdn6+KaXrxcPEkdKvwwtSqj5z9avL03cuGBvEeNSCJsGOn+W40kznIOqk/xVMLeDVAikmsaWZYlJGTv4xAG42naMjyuJ7HD59wIUj9la9u8rTuH1VhxckEr9q2JWjtqVNWBTEeNQCh0Jfh0f5vyoLUeQ4x53n/qnpEEQmsGimWPUUAP9nk0WAOmdCat7ASyZsaJi3vbGuoONFr0jc6qN+dtzW9JMWBjEe+SGAs0clL3BCUeHv7jy3/xMLiKIYi2aKORk5+T8DEPHDJylxuN5PO/eUxa7dtfVVX87q8IJE4tYMvWz0lgGTFwQvHfnTv1SF57rdRKE1EDYcppMo1Fg0U0zJyMnvCuBvpnME07xeJ07+X2q/lJqKt79SqqljYwGLuNYOuWTM5oEnzw9yPPKSVox9pjMQBckt7jz3CNMhiMKJRTPFmrsBpJsOEWxruw45/vV+4wdXVr42V3lqyjq0EBHXuiMvOmHTYafNC246ajagRNWZzkAUJE5E0OhDRMHAopliRkZO/mBE4GgZbVUc3+uI6enZI4qr3l7maSou6tBCRJzrj7hg3KbDTmfhHAL9S8DhiiianMkrBVIsYdFMseReAFF9RataZ1LPvIE/nbi57sv1TfXrlndoISLO9Uf8ZPzGw8/q3BUI6RB99qmo3v4oJj1sOgBRuLBopphgDTF3pekc4eARZ9zb6eef+p1jQ2lDzYJvOrQQEcfGjHNP3Hj4OSycgyi1Cl1MZyAKsvHuPPd5pkMQhQOLZooVDyDGtvdZvU86+fOuCQm1lZ98pZRq/3WiRRwbM86ZsCEju2OFNx2iSx26m85AFAIPuvPcMbV/pdjEjZyiXkZO/gkAfmI6hwmFKVlj3+pzzGFVlW98rVR9VbsXICJFh589cf3g81k4B4GrCX1MZyAKATeAK0yHIAo1Fs0UCx4yHcCkXQn9jspLO/3Ykqq3FirPvh3tXoCIbBp0xsR1R1wwJwTxYooAXZNqFYedo2h0rzvPzT77FNVYNFNUy8jJPw3AKaZzmFbtSu6Tl/6TCVtrP/3B07itsN0LEJHNg06ftPbIn7Jw7qS+5bwqIEWlIwDcYDoEUSixaKZo96DpAHbR5HAlvpF+/mkr1IrtjXXfd+iy2VsOO3XSmiGXzA52tliSVqLKTWcgCpG/uPPcPNmVohaLZopaGTn5FwIYazqH3czoM+XULxPrPHXVX83syOO3DpwyefXQy1g4d1B6CapNZyAKkf4AbjEdgihUWDRTNLvXdAC7Kkh1n/hOj4z+VZXvzejIpbe3DZg0edVRV7Bw7oD0YtVoOgNRCN3uznN3Nx2CKBRYNFNUysjJPwf6jG5qwfak9KNf6j/xmLKqt2cpT3VJux+fPmFy4bArZ4UgWlTrV6a436Vo1h3AraZDEIUCd94Urf5kOkAkqHSlpE1PP2fC9tpPlnqa9mxs7+N3pJ045cfMq2aFIFrU6lmBBNMZiELsN+48d6LpEETB5jIdgCjYMnLyxwKYbDpHpGh0xHV5Le3c08/eM+urhV9+3W3dzg29UpK6485Lnz9k3iVrv8SM5W8AABLiknDZSbcB/U+Ysre2Yt5/5jw5YV9TE27p3QenpaQAAG7athX39OuHvi6ORNWsay1STGcgCrG+AH4O4DnTQYiCiS3NFI3YytxeIvJp35NPS8w8etvUyRd929JsvVLScNv5T+COS57DWcf9HK/PeRwA8GXFvgmZR0xZ8/rhh+PFEt3T4+vKChydkMiC2UdCA3qZzkAUBv/nznOL6RBEwcSimaJKRk7+EAAXms4RqXaMuPzYhX0GdqmtL6n0d+ntI/oPR5cE3VA6uN/RKKvUQw47HS7Upx5x1NIhl88TARqVwkulpbi2Z8/wPoEIIAp9HB6eDEhR72gAZ5kOQRRMLJop2vwe3K47ZWfXQVnV8cmJ5VXvzWjt0tvzV32KowfpEf1GDzkFhVuX4qElb06YPOKy718vK8VPuqUiycG3wpcAjl77sNt0DqIw+J3pAETBxD7NFDUycvL7ArjadI5IVLPhW5R89R/A40GXYSfC44xzTU8/7cTLdn40t3/CGcfu2leW9sqsv2Lr3nU4d+y1GNR7KBas+hQ3nHkvHv/wVtTUVeLcMddgxOCJqK6rGJH77ZsN7wxMi7t75w7sa/Lg6p49MTIpyfTTtI3+papkT3dJN52DKMROc+e53QVTCwpMByEKBjYDUTT5LQCesd1OytOEkhnPou8l9yL9+mdQvW4RVGMDGhzxKa+mnX3a6sZvChIcZasvmXAzThlxCfZVFeO1OY/hl2feh1VbluKEo87A7y/4J776/i0AwMtfPwL34ElxL3U9ZvXRiYl4oH9/PLmHV472llaCStMZiMKErc0UNVg0U1TIyMnvAuA3pnNEovoda+Dqnoa47v0hzjh0OXIsPPX6onVKHM6P+51yRkG3fTvSU+vm1zfUYuGaL3DVyX9Gv+6HwelwoaGxDo1NDRAR7CzdhKJdhbhs4i1oSBk4bHXfcWtEgLpDu0fHtAHFqs50BqIwucKd5+5vOgRRMLB7BkWLywHwrLMOaKwohqtbHwDAno/+ipr1S6Hqa7D16alInXgl4GnEl8CU3Uf1XLZy06yK+sbalDfn/l0/WAHdu/bGojUzcMEJN+DFrx7EKSMuQXxcIkYPOQX/+fzuo86pLKm+s2fPLgafou30L4UynYEoTOIB3AzgLtNBiDqLRTNFi1+aDhAN+pz/J1SunIn6HWvQ8/QbD7pvIzDKMWx82YnVO1dfMvHhwSLOeO/7q+sqkJLUHZOG/wSvzX4M1XUVuHDcjTii//Au3cvWzsbyJzl2tqX3PsVx+CiW3OjOcz9YMLWgxnQQos5g9wyKeBk5+ccCOMF0jkjlSumFxn0H+hw3VeyFs6v/Rvu6hG7df+yVefjumo++Up7qYu/7Pv32ZZw56kosXTcTh/U5CldO+SM+XqIvkFLWfejkb0f9bo4CW1gBILUKyaYzEIVRLwBTTYcg6iwWzRQNbjAdIJLFpx2FxtLtaCjbCdXUgKrCOUga0vJvkEZnQuLLaWecvq7h66Wext3rAWB3+VaUVxVjaPoI1DfWQqz/Ghrr9z+uPPXISd+O+sM3LJyBpDp0N52BKMx+ZToAUWeJUjH//UURLCMnPwnAdoBFSGfUrF+Ckq/+CygPurpPR+qJl6Fi2f8AACmjzkFTZSl25N2mTxAUBxxxiUi//llMqvph5pjGtNS82a8ff97Ya9E3dSAqakrxn8/vRk19FbJHX41RR0w6aF0p+zZ9M/q7v04UIGavFqaA6sv+7GI/7xDy1Huw8eGNUI0Kqkmh25hu6HdhP+x6dxf2LdsHEYGzmxMDrx+IuB4H95ap21GHLc9s2X+7fk89+l7YF73P7I2db+1ExYoKJA1KwsBfDgQAlM4rRVNVE3qf0TuszzECjSiYWrDCdAiijmLRTBEtIyf/KgB5pnPEsqGV65aeXVlTkZA49uS2PialYvM3o7/960SBitnC+ZrbnOVVSZJqOke0UkrBU+eBM9EJ1aiw4aENSLsiDQkDEuBMcgIAimcUo3ZbLQZcPaDl5XgUVt+2GkfcfQScXZzY9OQmHHHHEdjyry3ok90H8f3isemJTcj4fQbEFbObc1s9VjC14A+mQxB1FLtnUKTjCYCGre06ZPRrPfoPqqye8bm/S2/7U5Ey6KQlo3PmKUjMjkXXtxwcvDqERATORF0cqybd2gzB/oIZADx1Hoi0XuhW/liJ+L7xiO8dDwh0y7VSUA0K4hTs/XQvep3eiwVz21zpznM7A89GZE8smiliZeTkHw1ggukcBOxN6HPk9H7Hjy6u+eRzpeoq2vKYyq4DJy4e/ef5sVo4p5WoctMZop3yKKz7yzqsumUVug7vii5H6h4xu97ZhVW/W4WyBWXoe2HfVpdRvqgcqeP0AQFnkhPdRnfD+rvXI653HBxdHKjZUINux3UL+XOJEv0BnGE6BFFHsWimSMYTAG2kxpnUKy/t5FM31n8119NUvq0tj6nqOmDiojF3LlCQplDns5v0YnD4rRATh2DI/UMw7PFhqNlQg9qttQCAfhf3Q+bjmeg+vjuKvypu8fGeRg8qllUgdcyBXjR9zumDIfcPQdrP0rD7vd3o+9O+KJldgs1Pb8buj3aH/DlFAY6iQRGLRTNFpIyc/DgAvzCdgw7mEWf8u/1OPvtbfP9jU8PmlW15THVy2oRFY+5aFGuFc3qJajSdIVY4k51IzkxGZcHBVy9PHZeKfUv3tfi4yhWVSDw8Ea7UQy9pULNJ/+ZJ6J+AsnllGHTTINRtrUPdTl7sMYCfuPPc7MtPEYlFM0Wq06HH/iQbmtVrzOmfJZZWNNQVzG3L/NXJ/U9cOPYvizziiJlCsm+Z4v43hBr3NaKpSv8O89R7dN/ktPiDitqKZRVISEtocRnlC8vRfVx3v/ftfm83+l7YF6pRAc0djBx6XdSqRACXmg5B1BHcaVOk4k7X5n5MOWr866kpvatr5s5oy/w1XfqduGjs3UtipXDuWYEk0xmiWWN5IzY+shFr71qL9feuR9fhXdFtZDfsensX1t65FmvvWovKlZVIuzINANBQ2oCix4v2P95T50HlD5Xodvyh/ZX3fbsPSYOTENcjDs5kJ5KGJGHtXWsBAEmD+La2AbtoUETikHMUcTJy8uMB7ALHZo4IyY1Vuy/f892SHomnnCbiarlZz5JYs3fhuMX3Hu9Qnqi+1HRtHFZd9QdXpukcRIYMKZhasN50CKL2YEszRaIzwII5YlS5kvtO7zf+1C11X32pPFV7A81fm9R73MKxud95xNEQjnymxDeyexHFtKtMByBqLxbNFIkuMx2A2qfJ4Up8s/+k7OXq2+88jbvXBZq/NqnXCQtOuHeZR5z1geaNVKLQ29Wkovb5EQVwlTvPzcGtKaKwaKaIkpGTnwDgfNM5qGO+7DXmjBnx23Y21q9bEmjeusSeYxeccO/3HnFF5XAEAkivfeAYZRSrMgCMNh2CqD1YNFOkOQsAryQQwVZ0y5z4Zoojqbbu25mB5q1L7DFm/rh7C5oc0Vk49ytVpaYzEBl0rukARO3BopkiDUfNiALbk9KOmd5zYGZZ7ez/KeVpdXzm+oTuoxeccF9Bk8NVG6584ZJegsrAcxFFLRbNFFFYNFPEyMjJTwRwnukcFBwVcd3SX+w7avL2uq8/U6qu5StMAKhPSB29YNz9PzQ54qLqKnrpxezTTDFtlDvPnW46BFFbsWimSHIGgBTTISh4Gh1xya/1G3/2D02L5nmayra0Nm99fLfj54+7v7DJEV8drnyhlsbOGRTbBEC26RBEbcWimSIJd67RSMTxae8xZ3/t2rihqWFrQWuzNsSnHDd/3H2ro6Vw7r1PRfVY1ERtwP06RQwWzRRJzjYdgELnu9TMye8k1zbV1RW2eunthviUUfPGP7C2yRFfFa5sodKtCsmmMxAZdpo7zx3wokdEdsCimSJCRk7+MQAOM52DQmtzlwEj83r2OLyibtHnrc3XGJc8Yt74B9Y3OhMi+kS6pHpepIdiXjKAk02HIGoLFs0UKdjKHCPK41IPe6HPsPE76+Z8olRjiyNmNMYlHzt/3AMbG50JFeHMF0xOD/qZzkBkAxxFgyICi2aKFGeZDkDhU+9I6PZK3+PPXtW08CvlqdzT0nyNcV3c88c/UNToTGx19A27EiCxazXHaqaYx37NFBFYNJPtZeTkdwEwwXQOCi8lDucnvY/P/saxtqCpcfealuZrdHVxzxv/wJYGZ1J5OPMFS79y7DWdgciwDHee+xjTIYgCYdFMkeAkADxRJEYt6p55ygdJ5fsaGjYubmmeJlfS8PnjH9jW4Iq8wjmtREVcZqIQYBcNsj0WzRQJTjcdgMzakDxw9Evd4ntX1Rd81dI8Ta7Eo+ePe2B7g6tLWRijddqAvSrqrnRI1AHsgke2x6KZIsFppgOQeSUJPY94odfA4/bUL8pXytPob54mV2LWvPEP7GxwJUdMP+G0Evh9LkQxZqw7z+0yHYKoNSyaydYycvJ7AzjWdA6yh1pnYo+X+gw/Y33T4s+Vp9ZvtwaPMyFz3vj7d9fHJZeEO19H9C1XTtMZiGwgCcBI0yGIWsOimexuPPSlVokAAB5xxr3fe0T2QseqxZ6m0s1+53EmDJs/7oG99XFdi8Odr716VCDRdAYimzjRdACi1rBoJrsbbzoA2dPc7sNO/zhxz/bGxu0r/N3vccYfNX/c/SV1cSktDllnB11r0c10BiKbYNFMtsaimexunOkAZF9rkg8b93KKSqptWDvb3/0eZ/zQBePu31cX3822hXNcI3qbzkBkEyyaydZYNJNtZeTkOwGMMZ2D7G1vQs+hz/XsOby0/vtPlVLK936PM+7IBePu21cXn7rbRL5AHEAvV6OqM52DyAYOc+e5B5gOQdQSFs1kZ8cA6Go6BNlfjbNL7xf7HHnKpqZv85VqqPG93+OIO3L+uHurauO77zKRL5De+2DLgp7IALY2k22xaCY7Y9cMarMmcSa83Xv4uUulcI7HU3lIEaoccYMXjLu3ujah+04T+VrTv5SX0iaysGgm22LRTHbGkwCp3WZ1H3rmpwk71zU17V3te59yuAYvOOHeupqEnjtMZGtJejEqTWcgsgkWzWRbLJrJztjSTB3yY/KAE1/tWuupa9iy0Pc+5XAdvvCEe+prEntuN5HNn/QS1WA6A5FNjHLnuTkMI9kSi2aypYyc/J4AjjKdgyLXroReWc93T8oob1g9w/c+5XAdvnBsblNNYu+tJrL56s/OGUTN4gCMNh2CyB8WzWRXY8GLmlAnVcUl93++V/rErY0Fh1x6Wzmchy0cezeqk8wXzr33qTjTGYhshF00yJZYNJNd8dLZFBRNDlfS672OPOd7+XGG8tSWed+nHM6Bi8bcLdVJff1eWTBculVzlBgiLyNNByDyh0Uz2dXRpgNQFBGRGd2PPHtG/NYVnqayIu+7lMM5YOHYu1xVSf02GUqHxHr0MLVuIhvKNB2AyB8WzWRXw00HoOjzfdcBk95IrqxoaNy9/KA7xJm+aOxd8VVdzBTOTg/6mlgvkU0Nc+e52T2PbIdFM9lORk6+gC0NFCLbEnu5n0919K5q3DzroDvEkbZozF0JlV3SNoY7kwAJ3apUcbjXS2RTXQAMMh2CyBeLZrKjQeCVACmEKuKSB/63Z+ronU1rDr70tjj6Lx5zR5fK5PQN4c7UrwwsmokOYMMJ2Q6LZrIjds2gkGtwxHd9uefAMwux5lOlGqr33yGOfotH/7lrRfKA9eHMk16iysO5PiKbY9FMtsOimeyIJwFSeIg48nsMOmdW3NbFHk/VrgPTHX2XjM7pVtH1sHXhipJerGrDtS6iCMCimWyHRTPZEYtmCqulXftPeSepfHtjU2nh/oni6LPk+D9135cyaG04MqSVoCkc6yGKEFmmAxD5YtFMdsTuGRR2m5J6jHqxW2OX2qadC/ZPFEfvpcf9sWd5SsbqUK+/b7lyhnodRBGELc1kOyyayY7YwkBGlMV1Pfxf3ZOyips2fbF/ojh6fXvcH/qUdRu8KpTr7l6JpFAunyjC9HPnububDkHkjUUz2UpGTn5fACmmc1DsanDGd3+xZ+9T1qoN/1OqqQEAINLzu1G/71/W7YjCAA/vsORapIZq2UQRig0oZCssmsluBpoOQKTE4fqgR9o58+K2zfao2lIAgEj370b9Lq00dciPoVhnfCN6h2K5RBGMXTTIVlg0k90cZjoAUbMFXfuc9kFi6bomT6W+4IlI92UjbxtQ2n3oD8FelwA94ho5ggaRl2GmAxB5Y9FMdsOWZrKV9Undx0zvWuupayr9DgAgkrpsxK0DS7oPWxnsdfUpx67AcxHFDF4VkGyFRTPZDYtmsp2S+OQj/93dkVHu2TULACCSunzEbweV9MgsCOZ6+peosmAujyjCpZsOQOSNRTPZDYtmsqU6Z3zP53okT9iktn2mlPJApNvyY2/OKO6RtSJY60gvQVWwlkUUBVg0k62waCa7YZ9msi2POOPe6tHzrCWu7V95VEMVRFK+P/amI/b2HP59MJafXqwagrEcoiiRZjoAkTcWzWQ3bGkm25ud0vP0TxJLV3g8tTsg0nWF+9dD9vRyL+/scvuXdT4bURTp6s5zdzMdgqgZi2aymwGmAxC1xeqklPEvd63e1+Cp/BEiyQXH/Oqo3b1HLOvMMnvtU/HBykcUJdhFg2yDRTPZRkZOfh8AiaZzELXV7vikYf9Jbepd5SmbD5EuK4ffkLm798jvOrq8btXoGsx8RFGgv+kARM1YNJOdcOdIEafaGd/3X91dx+1Qe2ZAJGnl8OuzdvU57tuOLCuxHj2DnY8owvGiP2QbLJrJTrqbDkDUER6HM/GVHl1PX+7c/YUHHtcPR187fFff45e2dzkOhb5QSoUiI1GEYtFMtsGimewk1XQAos6YkZJyxhcJZYs9aKj6Iesa945+Y5e05/ECxHWvwt5Q5SOKQCyayTZYNJOd8CxpingFXbpMeD25emcj6rYVZl41Ykf/cYvb8/h+pSyaibywaCbbYNFMdsKWZooK2+MThv83pT6pFjUrC4f9fOT2/uPbXDinlaiKUGYjijAsmsk2WDSTnbBopqhR6YpLeybVk7lXKuetGnblqG1pExe25XEDSlRtqLMRRZBepgMQNWPRTHbC7hkUVZoczi4vpjqnFDr3zV419LJRW9MnBSyc00rgCUc2ogiRZDoAUTOX6QBEXtjSTNFHRD7pFn/ajuqKOWrIxccqcSw4bNus8S3N3qdccb9MdAAv+EO2wZZmshO2NFPU+rZL/KS3u1ZvWjXkggGbB54yv6X5uleyZY3IC4tmsg0WzWQnbGmmqLY53jXiuW618sOR56VsOuy0ef7mSa7j54DIC4tmsg0WzWQnbGmmqLfP6Trs2dSGjO+OPAubDjv9kMI5rhF9TOQisikWzWQbLJrJTuJMByAKhwaHI+U/3dS4GUPPqC0adOZc7/sESI1vUNWmshHZDItmsg0WzWQnYjoAUdg4xPluNzn1lWGnNm4YdPoc77v6lmG3qVhENsOimWyDRTPZCYtmijnzkh1THht+etcNA6fMap7Wv1SVmUtEZCssmsk2WDSTnbBoppi0IcFx3F0jsg9fnzbuKwBIL0GV6UxENsGimWyDRTPZCYtmilmlcTL4d2MuOn5NX/dX6cWqwXQeIptg0Uy2waKZ7IRFM8W0eod0v2381Mnr0geVQLFwJgKLZrIRFs1ERDbSRWpqH01dNO7Trdt3j66pnQPFkTQopjndeW7WKmQL3BDJTtjSTDHvv3GPfesST/rAxqYBL+7cPWnO5m21p1dVzxalSk1nIzKEl5YnW2DRTHbCopli2mhZXTje8eNE72k9PJ6ej+/eO3nBpq1xl+6rmO1QaoepfEQGeAqmFtSbDkEEsGgme2HRTDHLAU9TXvwjEIHT3/3JSnX9S3Hp5CVFW3r9urR8bpxSG8OdkcgAdk8i22DRTHbSaDoAkSn3uF6amyy1WYHmiwfif1NWPnFp0ZbD79xbsrCLx/NjOPIRGcLhF8k2WDSTnVSaDkBkwgDs2XGV84vj2/MYB+C4vKJy3KJNW49+fNee73o2NS0LVT4ig1g0k22waCY7qTAdgMiENxPu3yKCrh19/OnVNcfN3rxt1Is7dv14WEPDQijlCWY+IoNYNJNtsGgmO2FLM8Wcnzm/WjxQ9o4NxrJG19Yd/b+tO8a9u23npqy6+rlQiidQUaRj0Uy2waKZ7IQtzRRTklFTcb/rxcOCvdyjGhoGv7V958QvtmwvHldTMxtK8QcpRSoWzWQbLJrJTlg0U0x5Pv5vy1ziSQvV8tOamtL+u3PP5G82b2s4q7JqtihVHKp1EYUIi2ayDRbNZCcsmilmjJXCH0+QwomB5+y87h5Pj0f3FE9etGlr0s/KK+Y4ldoejvUSBQGLZrINFs1kJzyETDHBAU/Ti/F/FZHw7oOTlOpyR0nppCVFW/rcXFI2L96j1odz/UQdwKKZbINFM9kJW5opJtzrmj43WeoCjskcKnFA3K/K901YumnLEffsLV6c7PH8YCoLUQAsmsk2WDSTnbBopqg3UPZs/7nzy3aNyRwqAsjFFVVjF27aOvwfu/Z837uxaanpTEQ+WDSTbbhMByDyss90ANMa9+3B3vzH0VRZChEHuo48E91G/wR7PnwEDSVbAQCe2io4EpORfs0/2/RYACid9SJqNnyL+L6D0fvc3wMAKlfOhKe2Yv88FB5vxt+3VQRBGWIumE6urhlxcvU2LE+IX3VXn16lm1yuEyDChhUyjY0pZBssmslOdpoOYJzDiR4nX4eE/kPgqavGjrzbkJgxCn1+cvv+WUpmPgdHQnKbH+tK6YW6bYVIv/Yp7Pn4UdTvKYKrexqqVn6JvpfcF8YnR1c6v1w0QIpPMJ2jNSPr6jM/2boDG+Jcm+7s02vzyvj4sRBJMJ2LYhZPWiXbYCsC2UnM7xxdXXsiof8QAIAjoQvieh2GpooDo4QppVC9ai6Ssya147EC1dQIpRRUYz3E4cS+xe8h5fjzIU7+bg6XZNRU3OeaPsh0jrY6oqHx8Ne37zrpyy3byyZU18yCUmzxIxO2mg5A1IxFM9nJbgANpkPYRWP5LtTv2oCE9GH7p9Vt/QHO5O6I6zmgzY91JHRBl2EnYsf0W+BK7QdJSEb9jjXoMnRcqJ8CeXkh/tFlzhCOyRwq/Zqa+v1r154pczdv9WTrsZ73ms5EMWWb6QBEzUQpZToD0X4ZOfmbAQT9CmmRxlNfg12v5SB1/GXoMuzE/dOLP38acT3S0G3sT9v92P3L+PQfSDkuG3U716F24zLE9c1A9xMvD8nzIO0E+fHHN+IfyAz3EHOhUCtS888eqUte7ZZyRJPIQNN5KOp1LZhawJMByRYifgdOUSfmWxVUUyP2vP8Qko+eclDRqzxNqF6zAF0yD+2aEeixzep36WF5XT0GoGrlTPS5IAcNezahoSTmX/aQ0WMyP+qMhoIZABKVSvpjSdmkpUVb+t9WUjY/weNZazoTRa0yFsxkJ1GxE6eoEtP9mpVSKP7074jrdRi6jb3woPtqi5YjrtdAuLr1bvdjm5V98wpSJ14JeBoB5dETxQHVWBfU50EH3O96YW4XqRsWeM7I4gJc15XvO3HJpq1D7ttTvCSlyVNgOhNFHfZnJlth0Ux2E9NNnnXbfkTVD1+jdvMKbH/xt9j+4m9Rs34JAKCqcM4hJwA2VhRj19v3BHwsAFSvWYD4/kPhSukFR2JXJKRnYvvzNwECxPc9InxPMoYcJru3XeGcOdp0jlASQC6srBozf/NW99M7d3/ft7GRYz1TsLBoJlthn2aylYyc/NsBTDOdgygY5ifcvDhdSmw3JnOoFcTHr7mzT6+9G+NcJ0DEaToPRaznCqYW3GA6BFEztjST3cR09wyKHr9wfrEwFgtmAHDX1x/10bYdJ368dce2Y2vrvoFStaYzUURiSzPZCotmspuY7p5B0aErqvfluvIyTOcwLaOxcdCrO3adNHPLtopJeqznmL/qJ7ULi2ayFRbNZDdFpgMQddaL8Y8ud4rqbzqHXfRp8vR5eteeKfM2b1U/qaicLUrtMZ2JIgKLZrIVFs1kN0UA6k2HIOqocY4ffhgtqyeazmFH3Twq9YG9JZOXbNqScnXZvm9cSm02nYlsjUUz2QqLZrKVomnZHgDrTecg6ggnmhpfiHvUFS1jModKgkLi70vLTlpatGXAH4pL5yd6PKtNZyLbUQA2mQ5B5I07drKjNaYDEHXEA64X5nWR+qgbkzlUnIBz6r6KE5ds2jrsoT17l6Y2Na0wnYlso6hgakGl6RBE3lg00yFE5DkROdr6d5GI9Lb+Ha4dGItmijiDZNfWy51fjzGdI1KdV1k9eu7mbcf+a+fugv6NjUvA8VBjHS+WQ7bDopkOoZS6Xin1o8EIqwyum6hD3oy/f4cIupjOEekm1NS6Z2zZPuaN7bvWHVlfPw9KNZrOREawaCbbYdEcw0QkQ0RWiUieiKwQkXdEpIuIzBKRFq9iJiJpIjJHRJaLyEoROSnI0X4I8vKIQmqq8/OFaVLCVuYgGl5fP/SDbTsn5G/dsXNUbe0cKFVjOhOFFbvqkO2waKZhAP6jlDoWwD4Av2nDY64A8LlSaiSAEQCWBzmTyVZuonbpiup9d7teGmw6R7Qa1Ng48KUduyfN2ryt6uSq6llQqtx0JgoLtjST7bBopi1KqXnWv18B0JahspYAuEZEcgG4lVIVwQxUNC27AsCWYC6TKFSmx/91uVNUP9M5ol0vj6f3P3bvnbJg01bHTysqZzuU2mU6E4VMHYC1pkMQ+WLRTL4n2wQ8+UYpNQfAJOir970sIleFIBe7aJDtTXCsXHm8rOGYzGHUVamUe/eWTF5StKX7DWXl37iU4rBk0aewYGoB+7KT7bBopkEiMt76988AzA30ABE5HMBupdR/ATwP4LgQ5OKhObI1J5oan4v7WzzHZDYjHki4pbT8pG+Lthx2e3HpgiSPhycQRw/u/8mWuLOnQgBTRWQFgJ4Anm3DY6YAWC4iywBcBODvIci1OATLJAqah1zPz0uS+qNM54h1DsDx830V4xdv2pr5yO6933ZvalpuOhN1Gk8CJFtymQ5AxnmUUjf6TJvS/A+lVIbXv7ta/88DkBfiXItCvHyiDjtcdm691DmLo2XYzDlV1cefU1WNRYkJP9zdu1fVdpdzDETEdC5qN7Y0ky2xpZlsqWha9hYAO0znIPLnzfj7d3JMZvs6obZu+Odbt499e/vODUfV1c+DUg2mM1G7sGgmW2LRHMOUUkVKqWNM52gFu2iQ7Vzr/HRBfyltcRxzso/M+oYj392+c8KnW7fvHl1TOwdKVZvORAGVFEwt2G46BJE/LJrJzthFg2wlBVXld7peOdJ0DmqfgY1NA17cuXvS7M3bak6rqp4lSpWazkQt4n6fbItFM9kZW5rJVvLiH1nhFNXXdA7qmJ4eT68n9FjPcZfuq5jtUIpdwOxntukARC1h0Ux2tgSAx3QIIkCPyTxK1nFM5iiQrFTXvxSXTl5StKXXjaXl38QptdF0JtpvjukARC0RpQJey4LImIyc/B8AHG06B8U2FxobCxKu35gk9UNNZ6Hg8wCet1K6Ln6iZ/du1Q4H9zfmVAPoXjC1gCduki2xpZnsjv3byLiHXc/NY8EcvRyA4/KKynGLNm09+rFde5b1bGpaZjpTjJrPgpnsjEUz2d1C0wEotmXIji0XO+eMNZ2DwuOM6ppRszdvG/XCjl0/DmxoWAil2EUsfNifmWyNRTPZ3UzTASi2vRl//y4RJJnOQeE1prbu6E+37hj37radm7Lq6udCqXrTmWIAi2ayNRbNZGtF07LXAeBJOmTEdc7/LegnZRyTOYYd1dAw+K3tOyd+vnV78Qk1tbOhVKXpTFGqFhwxiWyORTNFghmmA1Ds6YbK8jtcrw4xnYPsIb2xKe25nbsnf7N5W8NZlVWzRali05mizMKCqQV1pkMQtYZFM0UCFs0Udi/pMZn7mM5B9tLd4+nx6J7iyYs2bU36WXnFHKdSvHpdcLBrBtkei2aKBDPB8ZopjE5yrCgYIes5JjO1KEmpLneUlE5aUrSlz02lZfPiPWq96UwRjuMzk+1xnGaKCBk5+YsBjDGdg6KfC40NKxOuK0qUBg4xR22mAPVuSvKSv/XskVzlcAw3nSfC1EOPz1xjOghRa9jSTJGCXTQoLB6J++98FszUXgLIxRVVYxdu2jr8yV17lvdubPrWdKYIsogFM0UCFs0UKb4wHYCi32DZvvmnjm84JjN1yqnVNSO/3rLt+Je371x1eEPDAo71HNCHpgMQtQWLZooUCwBUmQ5B0e3N+Pv3cExmCpaRdfWZn2zdMf7DbTu2DK+r+4ZjPbfofdMBiNqCRTNFhKJp2fUAZpnOQdHrl85P5veV8uNN56Doc0RD4+FvbN910owt20tOrK6ZDaUqTGeykRUFUws2mA5B1BYsmimSfGA6AEWnVFSW3e56nf2YKaT6NzX1//euPZPnbt7qya6smiVK7TWdyQbYykwRg0UzRZL3ATSaDkHR56X4aQUck5nCJdWjUqftKZ6yeNPW5F+U75vjVGqr6UwGvWc6AFFbccg5iigZOflfAjjVdA6KHlMcy1e8GPdXtwjEdBaKTY1AY15qt0XPdu/Wt87hiKUjHhsKphYcaToEUVuxpZkizTumA1D0cKGx4V9xTySzYCaTXIDruvJ9E5Zs2jrkvj3FS1KaPAWmM4UJu2ZQRGHRTJHmPfDqgBQkj8b9e36iNLCli2xBALmwsmrM/M1b3U/t3L2ib2PjUtOZQoxFM0UUFs0UUYqmZe8G8I3pHBT5jpDtmy5wzDvBdA4ifybX1B771Zbto1/dvnN1Rn3DfCjVZDpTkO2CHkqUKGKwaKZIxC4a1Glvxt+/VwSJpnMQtebYuvphH2/bceLHW3dsO7a27hsoVWs6U5B8WDC1gEcNKaKwaKZI9C4AnsFKHfYr58fz+nBMZoogGY2Ng17dseukr7Zs33eSHut5n+lMncSuGRRxOHoGRaSMnPy5ACaYzkGRpzsqSr9LuLHJIaq36SxEHbXPIeWP9Oyx7OOuycOVSKQNl1gOoG/B1AJeIZEiCluaKVK9ZToARaaX46f9wIKZIl03j0p9cG/JlCWbtqRcXbbvG5dSm01naoc3WTBTJGLRTJHqVQDc6VK7nOxY9v0xspFHKChqJCgk/r607KSlRVsG/K6kdH6ix7PGdKY2eM50AKKOYPcMilgZOflvArjUdA6KDHForF+ZcN2WBA4xR1Hu465dlk7r2SNun9M5wnQWP74vmFow0nQIoo5gSzNFsudNB6DI8be4f81nwUyx4LzK6tHzNm8b8ezO3Sv6NzYugb1ax7jfpojFopki2ZcANpkOQfY3VLYWne+YP850DqJwmlhTe+yMLdvHvLF917oj6+vnQ6lGw5FqAbxiOANRh7FopohVNC3bA+BF0znI/l6Pf6CEYzJTrBpeXz/0g207T8zfumPnqNraOVCqxlCUdwumFpQaWjdRp7Fopkj3InhZbWrFr50fzust+44znYPItEGNjQNf2rF70tdbtlVOqaqeDaXKwxyBJwBSROOJgBTxMnLyPwNwpukcZD8ck5moZZUiFY/26vHtB12Tszwi/UK8urUFUwuOCvE6iEKKLc0UDXhiCfn1SvzDK1kwE/nXVamUe/eWTFlStKX79WXl37iUCuU5Ii+EcNlEYcGimaLBhwD2mg5B9nKq49vlxziKTjKdg8ju4oGEW0vLT/q2aMthtxeXLkjyeFYFeRWNAKYHeZlEYcfuGRQVMnLyHwHwJ9M5yB70mMzXbk2QxiNMZyGKRP9L7vLtw716OMuczpFBWNyHBVMLLgjCcoiMYkszRYt/AmgwHYLs4bG4ZxewYCbquHOqqo//ZvO2kf/dsWtlekPj4k6O9fzfoAUjMohFM0WFomnZWwG8aToHmTdUthad51jAMZmJgmBcbd0xn2/dPvbt7Ts3HFVXPxdKtbdxYi2AT0ORjSjcWDRTNHnMdAAy7434+0tFkGA6B1E0yaxvOPLd7Tsnfrp1++7RNbVzoFR1Gx/6eMHUAg4LSlGBRTNFjaJp2csBfGU6B5lzs/P9eb2kYpTpHETRamBj04AXd+6eNHvztprTqqpni1Jlrcy+BzwBkKIIi2aKNmxtjlE9sK/kd653Mk3nIIoFPT2eXk/s3jt5waatrkv2Vcx2KLXDz2xPFUwtqA17OKIQ4egZFHUycvJXAhhuOgeFV378n+cOd2yaaDoHUSyqB+r/2z118fPduw1oEBkMoBrAoIKpBcWmsxEFC1uaKRo9bjoAhdepjm+Xs2AmMiceiL+prHzi0qIth9+5t2Th4Q0NT7BgpmjDlmaKOhk5+fEANgHobzoLhV48GuoKEq7bniCNg01nISIA+mImQ5FbXmQ6CFEwsaWZok7RtOx66HGbKQY8EffMQhbMRLbyKgtmikYsmilaPQWAhwaj3DDZvPEcxyKOyUxkHx4AD5sOQRQKLJopKhVNy94H4FHTOSi0Xo9/sJxjMhPZyrvILV9tOgRRKLBopmj2TwA7TYeg0Pit8715PaVipOkcRLSfAvCA6RBEocKimaJW0bTsavAwYVTqifLi/3O9m2U6BxEd5DXklq8wHYIoVFg0U7T7N4AtpkNQcL0a/9Aqh6iepnMQ0X71AP5iOgRRKLFopqhWNC27DsD9pnNQ8JzhWLIsy7FlgukcRHSQfyO3fKPpEEShxKKZYsGLANabDkGdF4+Guqfi/tnddA4iOkgl2JeZYgCLZop6RdOyGwHkms5Bnfdk3NML4zkmM5HdPIbc8t2mQxCFGotmihWvAfjRdAjquEzZvOFsx+LxpnMQ0UF2A/ib6RBE4cCimWJC0bRsD4A/ms5BHaXU6/EPVIgg3nQSIjrIA8gtrzQdgigcWDRTzCialv0/AP8znYPa7zbXu/N6SOUI0zmI6CAboUcoIooJLJop1twGPTQSRYheKN97i/O94aZzENEh7kRuOfenFDNYNFNMKZqWvRbAk6ZzUNu9Gv/Qaoegh+kcRHSQWcgtf910CKJwYtFMseh+ANtNh6DAznIs+i6TYzIT2U0DgJtMhyAKNxbNFHOKpmVXArjddA5qXQLqa/8R9zSv+kdkP08it5yjEVHMYdFMMaloWvYrAOabzkEt+3vcU4vipTHDdA4iOshWAPeaDkFkAotmimW/BeAxHYIOlSWb1p/pWMoxmYns5/+QW15lOgSRCSyaKWYVTcv+DsDzpnOQL6Vej3+gkmMyE9nO58gtf8d0CCJTWDRTrMuBvqIV2cT/ud6Z212qOCYzkb3UAbjZdAgik1g0U0wrmpZdAt1Ng2ygN8r2/Nb5vtt0DiI6xF+RW77OdAgik1g0U8wrmpb9FoAPTOcg4LX4B9c6BN1N5yCig6wF8LDpEESmsWgm0n4DoMx0iFh2jmPRd0c5tp1oOgcRHaQJwFTklteYDkJkGotmIgBF07J3APi96RyxKgH1tU/GPdXLdA4iOsTfkFu+wHQIIjtg0UxkKZqW/QKAT03niEX/jPvnwnhpOtx0jmi0pdyDk/OqkPV0JYY/U4m/L6zbf98/F9Vj2FN6+p9m1Pp9/N8X1uGYZ/Q8T3o99vYZtTj22Upc9f6BBsiXv68/aPkU8VYCuNt0CCK7cJkOQGQzN0B/UXQ3nCNmHC1F6093fMtLZYeIywE8dkYijktzoqJO4fj/VOH0I13YVanw4eoGrLgxGQkuwe6qQ4csX7m7Cf/9rgGLb0hGvBM465VqZA91oW+yA/O3NmHFr7viyveqUbCrCUN6OjD9+wZ8dmUXA8+SQqABwC+QW15vOgiRXbClmchL0bTsbQBuNZ0jdij1WvyDVSKIM50kWqWlOHBcmhMAkJIgyOrjwLZ9Cs8urUfOxAQkuAQA0Df50K+Dwj0ejBvoRJc4gcshmHy4C++vaoRDgPomBaUUahqAOCfw6Px63DI2HnFOCevzo5C5H7nly02HILITFs1EPoqmZb8E4EPTOWLBH1xvze0uVceazhEriso8WLajCScMdGJNsQffbGrECc9VYvL0KizZ1nTI/Mf0dWDOpiYUV3tQ3aDwv3WN2FLuQUqC4KKsOIz6dxUGd3cgNUGwZHsTfpLJ3z5RYgk4WgbRIdg9g8i/6wGMBjDAdJBo1Rtle37j/JBjModJZb3CRW9V48mzEtEtQdDoAUprgYXXJWPJdg8ufacaG27pCpEDLcVZfZy4fUI8Tn+5Gl3jBSP6OeBy6Pv/NCEBf5qQAAC4/qMa3DclAc99V48v1jfi2H5O3DUpwcjzpE6rBXAVcssbTQchshu2NBP5UTQtey+AK6CHW6IQeD3+gTUckzk8Gpp0wXylOw4/zdKtwQO7CX6a5YKIYOwAJxwC7K1Whzz2uuPi8d2vumLONcnomSQY2uvgr41lO/RH5KheDrz0fQPeuqQLVu5uwtpifnQi1B3ILV9lOgSRHbFoJmpB0bTsOQDuM50jGp3rWPDtUMd2nvwXBkopXPdRLbJ6O/G78Qdafy/IjMPMjboxcU1xE+qbgN5dDu2P3HyC4OZyD94rbMTPjjm4C8Zfvq7DfScnoMEDNFk1t0OA6oYQPSEKpf8BeNJ0CCK7YvcMotY9AGAygFNMB4kWiaireSLumT6mc8SKeVua8PKKBrj7OjDyX5UAgIdOTcC1o+Jw7Ye1OOaZSsQ7gbwLkiAi2F7hwfUf1eJ/1igYF71Vg+JqhTgn8PQ5ieiRdKCw/mBVA8akO5Geottfxg90wv1sJY7t58CI/s7wP1nqjM3Qo2UceriBiAAAohQ/H0StycjJ7w/gewB9TWeJBs/F/W32ac7vJpvOQUT7NQA4Cbnli0wHIbIzds8gCqBoWvZOAD8HwF+YnTRcNq471fEdL5VNZC9/YMFMFBiLZqI2KJqWPQPANNM5IptSr8U/WM0xmYls5R3klv/DdAiiSMCimajt7gYwz3SISPUn15tzU6WaYzIT2cdaANeZDkEUKdinmagdMnLyBwBYCqC/6SyRpC9K9yxKuCleBKmmsxARAKAGwDjklq8wHYQoUrClmagdrMtsXwCgznCUiPJa/ANrWTAT2crNLJiJ2odFM1E7FU3LXgTgBtM5IsV5jvlLhzh28OQ/Ivt4FrnlL5gOQRRpWDQTdUDRtOyXAfzVdA67S0RdzeNxz3KoPiL7+ALALaZDEEUiFs1EHfdnAB+bDmFnz8T9fXGcNA0ynYOIAAA/ArgUueWNpoMQRSIWzUQdVDQt2wPgSgArTWexo2Nl/dqTHct5qWwie9gD4FzklpebDkIUqVg0E3VC0bTsCgDnA9hrOou9KPVK/MO1InCZTkJEqANwAXLLN5oOQhTJWDQTdVLRtOyNAC6GvhQtAbjd9cbcblLtNp2DiAAA1yK3fL7pEESRjkUzURAUTcueDT2iRswPfN4PJbtvdH7Mi5gQ2cO9yC1/zXQIomjAopkoSIqmZecB+KPpHKa9Hv/Aeo7JTGQLryO3PNd0CKJowaKZKIiKpmU/BuAR0zlMucAxd+kRjp3jTecgIswAcLXpEETRhJfRJgqBjJz8/wK43nSOcEpCXfWKhOtL4qRpoOksRDFuHoAzkFtebToIUTRhSzNRaNwI4F3TIcLpmbgnl7BgJjJuGYBsFsxEwceimSgEiqZlN0GP4fyV6SzhMELWrZni+J5jMhOZtQrAmRyLmSg0WDQThUjRtGw9NiqwxHCUkBJ4PC/HP1zPMZmJjCoCcDpyy/eYDkIUrVg0E4VQ0bTsSgDnQLcARaU/u16f201qjjGdgyiG7QBwGnLLt5oOQhTNeCIgURhk5OSnQXfVyDKdJZj6o2TXgoSbEznEHJExJQAmI7d8pekgRNGOLc1EYVA0LXsHgCkAouqL7fX4BzawYCYypgzAWSyYicKDRTNRmBRNy94N4GQAyw1HCYoLHd8sGcwxmYlM2QPgZOSWR/U5E0R2wu4ZRGGWkZPfA8DnAMaYztJRSairLki4rsQlHg4xRxR+26H7MBeaDkIUS9jSTBRmRdOySwGcBmCB6Swd9a+4J5awYCYyogjASSyYicKPRTORAUXTsvcBOAPAN6aztNdIWbd6kmMFx2QmCr810AXzBtNBiGIRi2YiQ6zh6M4CMNN0lrayxmRu5JjMRGFXAGASh5UjModFM5FBRdOyqwGcC+ADw1Ha5E7Xq3NTpGa46RxEMWYJgCnILd9lOghRLGPRTGRY0bTsGgAXAfin6SytSUPxzuucn440nYMoxsyBPumvxHQQoljH0TOIbCQjJ/93AP4GQExn8TU7/raFhzt2jzOdgyiGvA7gGuSW15kOQkRsaSaylaJp2Y8DuBRAreks3i52zl7MgpkorKYBuJIFM5F9sKWZyIYycvInAPgQQC/TWbqgtmpFwvWlHGKOKCyaAPwGueX/MR2EiA7GlmYiGyqalj0PwIkAjA8t9e+4x5eyYCYKi30AzmXBTGRPLJqJbKpoWvYaAOMBLDaVYZSsXT3RsXKiqfUTxZCNAMYjt/wz00GIyD8WzUQ2VjQtezeAKQBeDve6rTGZm0TgDPe6iWLMXABjkVv+o+kgRNQy9mkmihAZOfk3AXgCQFw41ne366U517o+mxSOdRHFsOeh+zDXmw5CRK1j0UwUQTJy8k8E8DaA9FCuJx17d8xLuKWrCFJCuR6iGFYD4Cbklr9oOggRtQ27ZxBFkKJp2fMBHA/gm1Cu5434+zezYCYKmXXQ/ZdZMBNFEBbNRBGmaFr2TgCnAPh7KJZ/qfPrxYMce04IxbKJCO8DGI3c8u9NByGi9mH3DKIIlpGTfwWA/wLoEozlJaOm8vuEG/a5xBPS7h9EMagRwJ+RW/4300GIqGPY0kwUwYqmZb8GYByAVcFY3n/iHv+WBTNR0O0AcCoLZqLIxqKZKMIVTcsuAHAcgGc6s5zRsrrwRMcPHJOZKLi+BnAccsvnmA5CRJ3D7hlEUSQjJ/9sAC8C6NeexzngaSpIuH5NstRmhSYZUcypBXAHgCeRW84vWqIowJZmoihSNC37UwBuAB+253F3u16ax4KZKGi+hW5dfoIFM1H0YEszUZTKyMm/AfpiKMmtzTcAe3bMTbiVYzITdV4jgIcB3I/c8gbTYYgouFg0E0WxjJz8oQBeATC2pXm+ib910WEcYo6os9YA+AVyyxebDkJEocHuGURRrGha9loAEwDkAjjkMr2XO2eyYCbqHAXgKQAjWTATRTe2NBPFiIyc/OHQYzqPB/aPyVzhEk+a2WREEWsjgF8it/xL00GIKPTY0kwUI4qmZf8AYCKAmwFUPBf32HcsmIk6pB7AgwCGs2Amih1saSaKQZk576X/mHDN3x2Ci01nIYowMwHchNzyoFxQiIgiB4tmoliWm5oN3R8zw3ASIrvbBeD3yC1/1XQQIjKD3TOIYllueT6Ao6GHyeIQWUSH8kBfbTOTBTNRbGNLMxFpualDATwC4ELTUYhs4lsAv0Zu+RLTQYjIPBbNRHSw3NSJAB5DK2M7E0W5TQDuAvAqr+hHRM1YNBPRoXJTBcBl0N02MsyGIQqbEuhRMZ5Gbnmd6TBEZC8smomoZbmpCQB+C+BOAN3NhiEKmVoAfwcwDbnlZYazEJFNsWgmosByU3sCuBvAbwDEGU5DFCweAHkA7kZu+VbTYYjI3lg0E1Hb5aZmAMgBcA2AeLNhiDolH0AOcstXmg5CRJGBRTMRtV9u6kAAfwJwPYAkw2mI2soD4H0ADyG3/DvTYYgosrBoJqKOy03tB+APAH4NINlwGqKWNAJ4FbrPMq/kR0QdwqKZiDovN7U3gP8DcDOAbobTEDWrBfA8gEeRW77JdBgiimwsmokoeHJTu0OPtvEbAP3NhqEYVgHgWQCPI7d8l+kwRBQdWDQTUfDlpsYBuBi6gB5vOA3Fjg0A/gXgvxw6joiCjUUzEYVWbupx0N02fgYg0XAaij4e6JEwngHwOa/gR0ShwqKZiMIjN7UX9GgbvwZwuOE0FPl2Q/dX/jf7KxNROLBoJqLwyk11AjgPwC8BnAHAaTYQRZi50K3K7yK3vN50GCKKHSyaicgcPWTdzwD8AsBxhtOQfW0G8DqAV3gxEiIyhUUzEdlDburR0MXzFQAGGU5D5hUDeBvAawDmsq8yEZnGopmI7CU3VQBMhi6gLwbHfY4l1QA+hC6UP0dueYPhPERE+7FoJiL7yk1NBHA6gPMBnAuO/RyNagB8CeBNAB8gt7zKcB4iIr9YNBNRZNAt0GOhTyI8H4DbbCDqhF0APgHwEYAZyC2vMZyHiCggFs1EFJlyUzOgi+fzAUwCEGc0D7XGA2AxgE+tv6Xso0xEkYZFMxFFvtzUbtCF82Tr7zhwKDvT1gP4BsAXAL5Abnmx4TxERJ3CopmIok9uagqACdAF9BQAowG4TEaKch4AK6CL5G+gR7vYYTYSEVFwsWgmouiXm5oM4EToIno0gFEA+hrNFNlqASxBc4EMzEduebnZSEREocWimYhiU27qAOji2fsvw2Qkm9oB4HuvvxUAViO3vNFoKiKiMGPRTETULDe1B4CR0H2ijwYwFMBRAPoZTBUuZQA2ACiALox1kZxbvtdkKCIiu2DRTEQUiO4jfRSAI6Fbowd7/R0GIMlYtrarBlAEYKPPn56WW15mKhgRUSRg0UxE1Fm6z3RfAH2sP3//7gWgC4BEAAnW/5v/2jJcXiOAegAN1v/rAVQB2At9yWnfP+/pu5FbvrvzT5SIKHaxaCYiMi031YEDBXQC9GgU3gVyA8c1JiIyi0UzEREREVEADtMBiIiIiIjsjkUzEREREVEALJqJiIiIiAJg0UxEREREFACLZiIiIiKiAFg0ExFR1BKR6SJysekcRBT5WDQTEREREQXAopmIiGxDRK4SkRUi8r2IvCwih4vIV9a0r0RkkDXfdBH5h4jMF5ENza3Joj0lIj+KSD70FRmbl32qiCwTkQIReUFEEqzpRSLykIgsEJGlInKciHwuIutF5EZrnjQRmSMiy0VkpYicZODlISKDWDQTEZEtiMhwAHcCOEUpNQLArQCeAvCSUupYAK8C+IfXQ9IATARwLoBp1rQLAQwD4AZwA4ATrWUnApgO4DKllBuAC8CvvZa1RSk1HsA31nwXAxgH4D7r/isAfK6UGglgBIDlwXnWRBQpWDQTEZFdnALgHaXUXgBQSpUAGA/gNev+l6GL5GYfKKU8SqkfAfSzpk0C8LpSqkkptR3ATGv6MAAblVJrrNt51rzNPrL+XwBgkVKqQim1B0CtiHQHsATANSKSC8CtlKoIyjMmoojBopmIiOxCAKgA83jfX+fzWH/z+Lvfn+ZleXyW6wHgUkrNgS6ytwF4WUSuCrA8IooyLJqJiMguvgJwqYj0AgAR6QlgPoDLrfuvBDA3wDLmALhcRJwikgbgZGv6KgAZIjLEuv0LALPbGkxEDgewWyn1XwDPAziurY8loujgMh2AiIgIAJRSP4jIgwBmi0gTgGUAbgHwgoj8EcAeANcEWMz70N08CgCsgVUYK6VqReQaAG+LiAu6u8W/2hFvCoA/ikgDgEoAbGkmijGiVKAjYUREREREsY3dM4iIiIiIAmDRTEREREQUAItmIiIiIqIAWDQTEREREQXAopmIiIiIKAAWzUREREREAbBoJiIiIiIKgEUzEREREVEALJqJiIiIiAJg0UxEREREFACLZiIiIiKiAFg0ExEREREFwKKZiIiIiCiA/wcHTBJqESCZu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p:cNvPicPr>
            <a:picLocks noChangeAspect="1"/>
          </p:cNvPicPr>
          <p:nvPr/>
        </p:nvPicPr>
        <p:blipFill>
          <a:blip r:embed="rId3"/>
          <a:stretch>
            <a:fillRect/>
          </a:stretch>
        </p:blipFill>
        <p:spPr>
          <a:xfrm>
            <a:off x="2674466" y="1971165"/>
            <a:ext cx="8828526" cy="5959563"/>
          </a:xfrm>
          <a:prstGeom prst="rect">
            <a:avLst/>
          </a:prstGeom>
        </p:spPr>
      </p:pic>
      <p:sp>
        <p:nvSpPr>
          <p:cNvPr id="11" name="Google Shape;201;p28"/>
          <p:cNvSpPr txBox="1"/>
          <p:nvPr/>
        </p:nvSpPr>
        <p:spPr>
          <a:xfrm>
            <a:off x="926932" y="1124373"/>
            <a:ext cx="8962748" cy="454596"/>
          </a:xfrm>
          <a:prstGeom prst="rect">
            <a:avLst/>
          </a:prstGeom>
          <a:noFill/>
          <a:ln>
            <a:noFill/>
          </a:ln>
        </p:spPr>
        <p:txBody>
          <a:bodyPr spcFirstLastPara="1" wrap="square" lIns="0" tIns="31100" rIns="0" bIns="0" anchor="t" anchorCtr="0">
            <a:spAutoFit/>
          </a:bodyPr>
          <a:lstStyle/>
          <a:p>
            <a:pPr marL="342900" lvl="0" indent="-342900">
              <a:lnSpc>
                <a:spcPct val="125000"/>
              </a:lnSpc>
              <a:buSzPts val="2200"/>
              <a:buFont typeface="Wingdings" panose="05000000000000000000" pitchFamily="2" charset="2"/>
              <a:buChar char="Ø"/>
            </a:pPr>
            <a:r>
              <a:rPr lang="en-US" sz="2200" b="1" dirty="0">
                <a:solidFill>
                  <a:srgbClr val="4A4A45"/>
                </a:solidFill>
                <a:latin typeface="Lato"/>
                <a:ea typeface="Lato"/>
                <a:cs typeface="Lato"/>
                <a:sym typeface="Lato"/>
              </a:rPr>
              <a:t>What's the FP method mix composition for the period in focus?</a:t>
            </a:r>
            <a:endParaRPr lang="en-US" sz="2200" b="1" dirty="0" smtClean="0">
              <a:solidFill>
                <a:srgbClr val="4A4A45"/>
              </a:solidFill>
              <a:latin typeface="Lato"/>
              <a:ea typeface="Lato"/>
              <a:cs typeface="Lato"/>
              <a:sym typeface="Lato"/>
            </a:endParaRPr>
          </a:p>
        </p:txBody>
      </p:sp>
    </p:spTree>
    <p:extLst>
      <p:ext uri="{BB962C8B-B14F-4D97-AF65-F5344CB8AC3E}">
        <p14:creationId xmlns:p14="http://schemas.microsoft.com/office/powerpoint/2010/main" val="211221887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TotalTime>
  <Words>872</Words>
  <Application>Microsoft Office PowerPoint</Application>
  <PresentationFormat>Custom</PresentationFormat>
  <Paragraphs>145</Paragraphs>
  <Slides>21</Slides>
  <Notes>21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Gelasio</vt:lpstr>
      <vt:lpstr>Gelasio SemiBold</vt:lpstr>
      <vt:lpstr>Times New Roman</vt:lpstr>
      <vt:lpstr>Wingdings</vt:lpstr>
      <vt:lpstr>Calibri</vt:lpstr>
      <vt:lpstr>Arial</vt:lpstr>
      <vt:lpstr>Lato</vt:lpstr>
      <vt:lpstr>Cambria</vt:lpstr>
      <vt:lpstr>Noto Sans Symbols</vt:lpstr>
      <vt:lpstr>Office Theme</vt:lpstr>
      <vt:lpstr>PowerPoint Presentation</vt:lpstr>
      <vt:lpstr>PowerPoint Presentation</vt:lpstr>
      <vt:lpstr>PowerPoint Presentation</vt:lpstr>
      <vt:lpstr>PowerPoint Presentation</vt:lpstr>
      <vt:lpstr>PROJECT OVERVIEW - Goals:</vt:lpstr>
      <vt:lpstr>Data Understanding</vt:lpstr>
      <vt:lpstr>Data Preparation</vt:lpstr>
      <vt:lpstr>Initial Feature Engineering</vt:lpstr>
      <vt:lpstr>Exploratory Data Analysis (EDA)</vt:lpstr>
      <vt:lpstr>Exploratory Data Analysis (EDA)</vt:lpstr>
      <vt:lpstr>Exploratory Data Analysis (EDA)</vt:lpstr>
      <vt:lpstr>Exploratory Data Analysis (EDA)</vt:lpstr>
      <vt:lpstr>Exploratory Data Analysis (EDA)</vt:lpstr>
      <vt:lpstr>Exploratory Data Analysis (EDA)</vt:lpstr>
      <vt:lpstr>Modelling</vt:lpstr>
      <vt:lpstr>Deployment</vt:lpstr>
      <vt:lpstr>PowerPoint Presentation</vt:lpstr>
      <vt:lpstr>PowerPoint Presentation</vt:lpstr>
      <vt:lpstr>Conclusion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Rose</dc:creator>
  <cp:lastModifiedBy>User</cp:lastModifiedBy>
  <cp:revision>43</cp:revision>
  <dcterms:modified xsi:type="dcterms:W3CDTF">2025-07-25T14:12:24Z</dcterms:modified>
</cp:coreProperties>
</file>